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359" r:id="rId2"/>
    <p:sldId id="367" r:id="rId3"/>
    <p:sldId id="373" r:id="rId4"/>
    <p:sldId id="372" r:id="rId5"/>
    <p:sldId id="374" r:id="rId6"/>
    <p:sldId id="375" r:id="rId7"/>
    <p:sldId id="376" r:id="rId8"/>
    <p:sldId id="377" r:id="rId9"/>
    <p:sldId id="378" r:id="rId10"/>
    <p:sldId id="380" r:id="rId11"/>
    <p:sldId id="382" r:id="rId12"/>
    <p:sldId id="381" r:id="rId13"/>
    <p:sldId id="379" r:id="rId14"/>
    <p:sldId id="383" r:id="rId15"/>
    <p:sldId id="384" r:id="rId16"/>
    <p:sldId id="385" r:id="rId17"/>
    <p:sldId id="386" r:id="rId18"/>
    <p:sldId id="387" r:id="rId19"/>
    <p:sldId id="389" r:id="rId20"/>
    <p:sldId id="388" r:id="rId21"/>
    <p:sldId id="390"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51" autoAdjust="0"/>
    <p:restoredTop sz="94660"/>
  </p:normalViewPr>
  <p:slideViewPr>
    <p:cSldViewPr snapToGrid="0">
      <p:cViewPr varScale="1">
        <p:scale>
          <a:sx n="97" d="100"/>
          <a:sy n="97" d="100"/>
        </p:scale>
        <p:origin x="45"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CC9F9B-998D-426C-81F1-F36948EBFF90}" type="datetimeFigureOut">
              <a:rPr lang="zh-CN" altLang="en-US" smtClean="0"/>
              <a:t>2022/11/9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9BE031-BEC4-43C8-8B04-871907285656}" type="slidenum">
              <a:rPr lang="zh-CN" altLang="en-US" smtClean="0"/>
              <a:t>‹#›</a:t>
            </a:fld>
            <a:endParaRPr lang="zh-CN" altLang="en-US"/>
          </a:p>
        </p:txBody>
      </p:sp>
    </p:spTree>
    <p:extLst>
      <p:ext uri="{BB962C8B-B14F-4D97-AF65-F5344CB8AC3E}">
        <p14:creationId xmlns:p14="http://schemas.microsoft.com/office/powerpoint/2010/main" val="1982620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a:t>
            </a:fld>
            <a:endParaRPr lang="zh-CN" altLang="en-US"/>
          </a:p>
        </p:txBody>
      </p:sp>
    </p:spTree>
    <p:extLst>
      <p:ext uri="{BB962C8B-B14F-4D97-AF65-F5344CB8AC3E}">
        <p14:creationId xmlns:p14="http://schemas.microsoft.com/office/powerpoint/2010/main" val="156671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10</a:t>
            </a:fld>
            <a:endParaRPr lang="zh-CN" altLang="en-US"/>
          </a:p>
        </p:txBody>
      </p:sp>
    </p:spTree>
    <p:extLst>
      <p:ext uri="{BB962C8B-B14F-4D97-AF65-F5344CB8AC3E}">
        <p14:creationId xmlns:p14="http://schemas.microsoft.com/office/powerpoint/2010/main" val="937354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11</a:t>
            </a:fld>
            <a:endParaRPr lang="zh-CN" altLang="en-US"/>
          </a:p>
        </p:txBody>
      </p:sp>
    </p:spTree>
    <p:extLst>
      <p:ext uri="{BB962C8B-B14F-4D97-AF65-F5344CB8AC3E}">
        <p14:creationId xmlns:p14="http://schemas.microsoft.com/office/powerpoint/2010/main" val="2041907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12</a:t>
            </a:fld>
            <a:endParaRPr lang="zh-CN" altLang="en-US"/>
          </a:p>
        </p:txBody>
      </p:sp>
    </p:spTree>
    <p:extLst>
      <p:ext uri="{BB962C8B-B14F-4D97-AF65-F5344CB8AC3E}">
        <p14:creationId xmlns:p14="http://schemas.microsoft.com/office/powerpoint/2010/main" val="2090743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13</a:t>
            </a:fld>
            <a:endParaRPr lang="zh-CN" altLang="en-US"/>
          </a:p>
        </p:txBody>
      </p:sp>
    </p:spTree>
    <p:extLst>
      <p:ext uri="{BB962C8B-B14F-4D97-AF65-F5344CB8AC3E}">
        <p14:creationId xmlns:p14="http://schemas.microsoft.com/office/powerpoint/2010/main" val="747590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14</a:t>
            </a:fld>
            <a:endParaRPr lang="zh-CN" altLang="en-US"/>
          </a:p>
        </p:txBody>
      </p:sp>
    </p:spTree>
    <p:extLst>
      <p:ext uri="{BB962C8B-B14F-4D97-AF65-F5344CB8AC3E}">
        <p14:creationId xmlns:p14="http://schemas.microsoft.com/office/powerpoint/2010/main" val="527105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15</a:t>
            </a:fld>
            <a:endParaRPr lang="zh-CN" altLang="en-US"/>
          </a:p>
        </p:txBody>
      </p:sp>
    </p:spTree>
    <p:extLst>
      <p:ext uri="{BB962C8B-B14F-4D97-AF65-F5344CB8AC3E}">
        <p14:creationId xmlns:p14="http://schemas.microsoft.com/office/powerpoint/2010/main" val="1987239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16</a:t>
            </a:fld>
            <a:endParaRPr lang="zh-CN" altLang="en-US"/>
          </a:p>
        </p:txBody>
      </p:sp>
    </p:spTree>
    <p:extLst>
      <p:ext uri="{BB962C8B-B14F-4D97-AF65-F5344CB8AC3E}">
        <p14:creationId xmlns:p14="http://schemas.microsoft.com/office/powerpoint/2010/main" val="2980998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17</a:t>
            </a:fld>
            <a:endParaRPr lang="zh-CN" altLang="en-US"/>
          </a:p>
        </p:txBody>
      </p:sp>
    </p:spTree>
    <p:extLst>
      <p:ext uri="{BB962C8B-B14F-4D97-AF65-F5344CB8AC3E}">
        <p14:creationId xmlns:p14="http://schemas.microsoft.com/office/powerpoint/2010/main" val="699110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18</a:t>
            </a:fld>
            <a:endParaRPr lang="zh-CN" altLang="en-US"/>
          </a:p>
        </p:txBody>
      </p:sp>
    </p:spTree>
    <p:extLst>
      <p:ext uri="{BB962C8B-B14F-4D97-AF65-F5344CB8AC3E}">
        <p14:creationId xmlns:p14="http://schemas.microsoft.com/office/powerpoint/2010/main" val="3819710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19</a:t>
            </a:fld>
            <a:endParaRPr lang="zh-CN" altLang="en-US"/>
          </a:p>
        </p:txBody>
      </p:sp>
    </p:spTree>
    <p:extLst>
      <p:ext uri="{BB962C8B-B14F-4D97-AF65-F5344CB8AC3E}">
        <p14:creationId xmlns:p14="http://schemas.microsoft.com/office/powerpoint/2010/main" val="3205307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a:t>
            </a:fld>
            <a:endParaRPr lang="zh-CN" altLang="en-US"/>
          </a:p>
        </p:txBody>
      </p:sp>
    </p:spTree>
    <p:extLst>
      <p:ext uri="{BB962C8B-B14F-4D97-AF65-F5344CB8AC3E}">
        <p14:creationId xmlns:p14="http://schemas.microsoft.com/office/powerpoint/2010/main" val="1954187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20</a:t>
            </a:fld>
            <a:endParaRPr lang="zh-CN" altLang="en-US"/>
          </a:p>
        </p:txBody>
      </p:sp>
    </p:spTree>
    <p:extLst>
      <p:ext uri="{BB962C8B-B14F-4D97-AF65-F5344CB8AC3E}">
        <p14:creationId xmlns:p14="http://schemas.microsoft.com/office/powerpoint/2010/main" val="3388489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21</a:t>
            </a:fld>
            <a:endParaRPr lang="zh-CN" altLang="en-US"/>
          </a:p>
        </p:txBody>
      </p:sp>
    </p:spTree>
    <p:extLst>
      <p:ext uri="{BB962C8B-B14F-4D97-AF65-F5344CB8AC3E}">
        <p14:creationId xmlns:p14="http://schemas.microsoft.com/office/powerpoint/2010/main" val="121105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a:t>
            </a:fld>
            <a:endParaRPr lang="zh-CN" altLang="en-US"/>
          </a:p>
        </p:txBody>
      </p:sp>
    </p:spTree>
    <p:extLst>
      <p:ext uri="{BB962C8B-B14F-4D97-AF65-F5344CB8AC3E}">
        <p14:creationId xmlns:p14="http://schemas.microsoft.com/office/powerpoint/2010/main" val="1955137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a:t>
            </a:fld>
            <a:endParaRPr lang="zh-CN" altLang="en-US"/>
          </a:p>
        </p:txBody>
      </p:sp>
    </p:spTree>
    <p:extLst>
      <p:ext uri="{BB962C8B-B14F-4D97-AF65-F5344CB8AC3E}">
        <p14:creationId xmlns:p14="http://schemas.microsoft.com/office/powerpoint/2010/main" val="1784905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5</a:t>
            </a:fld>
            <a:endParaRPr lang="zh-CN" altLang="en-US"/>
          </a:p>
        </p:txBody>
      </p:sp>
    </p:spTree>
    <p:extLst>
      <p:ext uri="{BB962C8B-B14F-4D97-AF65-F5344CB8AC3E}">
        <p14:creationId xmlns:p14="http://schemas.microsoft.com/office/powerpoint/2010/main" val="2363673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6</a:t>
            </a:fld>
            <a:endParaRPr lang="zh-CN" altLang="en-US"/>
          </a:p>
        </p:txBody>
      </p:sp>
    </p:spTree>
    <p:extLst>
      <p:ext uri="{BB962C8B-B14F-4D97-AF65-F5344CB8AC3E}">
        <p14:creationId xmlns:p14="http://schemas.microsoft.com/office/powerpoint/2010/main" val="697967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7</a:t>
            </a:fld>
            <a:endParaRPr lang="zh-CN" altLang="en-US"/>
          </a:p>
        </p:txBody>
      </p:sp>
    </p:spTree>
    <p:extLst>
      <p:ext uri="{BB962C8B-B14F-4D97-AF65-F5344CB8AC3E}">
        <p14:creationId xmlns:p14="http://schemas.microsoft.com/office/powerpoint/2010/main" val="2545892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8</a:t>
            </a:fld>
            <a:endParaRPr lang="zh-CN" altLang="en-US"/>
          </a:p>
        </p:txBody>
      </p:sp>
    </p:spTree>
    <p:extLst>
      <p:ext uri="{BB962C8B-B14F-4D97-AF65-F5344CB8AC3E}">
        <p14:creationId xmlns:p14="http://schemas.microsoft.com/office/powerpoint/2010/main" val="70006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9</a:t>
            </a:fld>
            <a:endParaRPr lang="zh-CN" altLang="en-US"/>
          </a:p>
        </p:txBody>
      </p:sp>
    </p:spTree>
    <p:extLst>
      <p:ext uri="{BB962C8B-B14F-4D97-AF65-F5344CB8AC3E}">
        <p14:creationId xmlns:p14="http://schemas.microsoft.com/office/powerpoint/2010/main" val="3024668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DEA53-C656-58D0-F9E3-FF795BB7A24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8A69B66-2F05-F74C-612B-A9C30BE677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F5D6458-34A5-9C5B-F51E-57F1B9CC573C}"/>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651ACCEA-F731-97D5-C90A-AE7C680EB7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2E47E43-BEDA-4539-1BDA-36A86B466386}"/>
              </a:ext>
            </a:extLst>
          </p:cNvPr>
          <p:cNvSpPr>
            <a:spLocks noGrp="1"/>
          </p:cNvSpPr>
          <p:nvPr>
            <p:ph type="sldNum" sz="quarter" idx="12"/>
          </p:nvPr>
        </p:nvSpPr>
        <p:spPr/>
        <p:txBody>
          <a:bodyPr/>
          <a:lstStyle/>
          <a:p>
            <a:fld id="{A6E7DE2F-7BFE-4CD3-A5D4-FC76ADD7547F}" type="slidenum">
              <a:rPr lang="zh-CN" altLang="en-US" smtClean="0"/>
              <a:t>‹#›</a:t>
            </a:fld>
            <a:endParaRPr lang="zh-CN" altLang="en-US"/>
          </a:p>
        </p:txBody>
      </p:sp>
    </p:spTree>
    <p:extLst>
      <p:ext uri="{BB962C8B-B14F-4D97-AF65-F5344CB8AC3E}">
        <p14:creationId xmlns:p14="http://schemas.microsoft.com/office/powerpoint/2010/main" val="1494962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E00BD-336C-D499-4ACA-BCDE684F6AD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8CEC464-F3B9-2541-83EA-091A3FA5F5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61648D-BE3E-3C68-E4CF-82F3EF2A1674}"/>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40A6C0BC-5EEB-8EA8-B547-7DBE3DB702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4F47FC-4E06-5C5F-1048-7F4DE8BA5EF8}"/>
              </a:ext>
            </a:extLst>
          </p:cNvPr>
          <p:cNvSpPr>
            <a:spLocks noGrp="1"/>
          </p:cNvSpPr>
          <p:nvPr>
            <p:ph type="sldNum" sz="quarter" idx="12"/>
          </p:nvPr>
        </p:nvSpPr>
        <p:spPr/>
        <p:txBody>
          <a:bodyPr/>
          <a:lstStyle/>
          <a:p>
            <a:fld id="{A6E7DE2F-7BFE-4CD3-A5D4-FC76ADD7547F}" type="slidenum">
              <a:rPr lang="zh-CN" altLang="en-US" smtClean="0"/>
              <a:t>‹#›</a:t>
            </a:fld>
            <a:endParaRPr lang="zh-CN" altLang="en-US"/>
          </a:p>
        </p:txBody>
      </p:sp>
    </p:spTree>
    <p:extLst>
      <p:ext uri="{BB962C8B-B14F-4D97-AF65-F5344CB8AC3E}">
        <p14:creationId xmlns:p14="http://schemas.microsoft.com/office/powerpoint/2010/main" val="1814548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AA0130E-BF71-1FE0-FA31-7ACAAAC3922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3C6FC2E-5AC3-DBB7-53BE-5C41696FE16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0735DE6-A9A5-72F0-5A84-4FB449645452}"/>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9A91F5A0-536C-284C-7BBF-992EDBA961A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5711CB-FAEA-D963-BB1C-41F716FA9D06}"/>
              </a:ext>
            </a:extLst>
          </p:cNvPr>
          <p:cNvSpPr>
            <a:spLocks noGrp="1"/>
          </p:cNvSpPr>
          <p:nvPr>
            <p:ph type="sldNum" sz="quarter" idx="12"/>
          </p:nvPr>
        </p:nvSpPr>
        <p:spPr/>
        <p:txBody>
          <a:bodyPr/>
          <a:lstStyle/>
          <a:p>
            <a:fld id="{A6E7DE2F-7BFE-4CD3-A5D4-FC76ADD7547F}" type="slidenum">
              <a:rPr lang="zh-CN" altLang="en-US" smtClean="0"/>
              <a:t>‹#›</a:t>
            </a:fld>
            <a:endParaRPr lang="zh-CN" altLang="en-US"/>
          </a:p>
        </p:txBody>
      </p:sp>
    </p:spTree>
    <p:extLst>
      <p:ext uri="{BB962C8B-B14F-4D97-AF65-F5344CB8AC3E}">
        <p14:creationId xmlns:p14="http://schemas.microsoft.com/office/powerpoint/2010/main" val="3559663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3DC8E7D-855A-074F-8DEC-1E15E689CEAE}"/>
              </a:ext>
            </a:extLst>
          </p:cNvPr>
          <p:cNvSpPr/>
          <p:nvPr userDrawn="1"/>
        </p:nvSpPr>
        <p:spPr>
          <a:xfrm>
            <a:off x="1" y="0"/>
            <a:ext cx="159026" cy="755374"/>
          </a:xfrm>
          <a:prstGeom prst="rect">
            <a:avLst/>
          </a:prstGeom>
          <a:solidFill>
            <a:srgbClr val="A3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a:extLst>
              <a:ext uri="{FF2B5EF4-FFF2-40B4-BE49-F238E27FC236}">
                <a16:creationId xmlns:a16="http://schemas.microsoft.com/office/drawing/2014/main" id="{9DC3F20A-D191-ED44-A46F-88C0E479C341}"/>
              </a:ext>
            </a:extLst>
          </p:cNvPr>
          <p:cNvSpPr/>
          <p:nvPr userDrawn="1"/>
        </p:nvSpPr>
        <p:spPr>
          <a:xfrm rot="5400000">
            <a:off x="-119268" y="530088"/>
            <a:ext cx="715615" cy="159025"/>
          </a:xfrm>
          <a:prstGeom prst="rect">
            <a:avLst/>
          </a:prstGeom>
          <a:solidFill>
            <a:srgbClr val="A3202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日期占位符 3">
            <a:extLst>
              <a:ext uri="{FF2B5EF4-FFF2-40B4-BE49-F238E27FC236}">
                <a16:creationId xmlns:a16="http://schemas.microsoft.com/office/drawing/2014/main" id="{01C0EFCF-C093-004A-FD08-4CE3915226BB}"/>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A90A38C4-D33D-D056-38DB-819EE36F0F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75EFA6-1E01-4270-A5A1-D4E90F0A97ED}"/>
              </a:ext>
            </a:extLst>
          </p:cNvPr>
          <p:cNvSpPr>
            <a:spLocks noGrp="1"/>
          </p:cNvSpPr>
          <p:nvPr>
            <p:ph type="sldNum" sz="quarter" idx="12"/>
          </p:nvPr>
        </p:nvSpPr>
        <p:spPr/>
        <p:txBody>
          <a:bodyPr/>
          <a:lstStyle/>
          <a:p>
            <a:fld id="{A6E7DE2F-7BFE-4CD3-A5D4-FC76ADD7547F}" type="slidenum">
              <a:rPr lang="zh-CN" altLang="en-US" smtClean="0"/>
              <a:t>‹#›</a:t>
            </a:fld>
            <a:endParaRPr lang="zh-CN" altLang="en-US"/>
          </a:p>
        </p:txBody>
      </p:sp>
    </p:spTree>
    <p:extLst>
      <p:ext uri="{BB962C8B-B14F-4D97-AF65-F5344CB8AC3E}">
        <p14:creationId xmlns:p14="http://schemas.microsoft.com/office/powerpoint/2010/main" val="782690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E29F1-0D4A-D2DC-8BE8-4D085AFAFB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E0AAE38-F72A-E69A-3F8F-59DC38C4BB1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755C512-3BB8-1383-3CE6-2E338C5958CF}"/>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5E5DA1CF-D143-17A5-4C76-1B3E7E58A8D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E3A8AB-2453-9B29-AFE3-DFF389372E4D}"/>
              </a:ext>
            </a:extLst>
          </p:cNvPr>
          <p:cNvSpPr>
            <a:spLocks noGrp="1"/>
          </p:cNvSpPr>
          <p:nvPr>
            <p:ph type="sldNum" sz="quarter" idx="12"/>
          </p:nvPr>
        </p:nvSpPr>
        <p:spPr/>
        <p:txBody>
          <a:bodyPr/>
          <a:lstStyle/>
          <a:p>
            <a:fld id="{A6E7DE2F-7BFE-4CD3-A5D4-FC76ADD7547F}" type="slidenum">
              <a:rPr lang="zh-CN" altLang="en-US" smtClean="0"/>
              <a:t>‹#›</a:t>
            </a:fld>
            <a:endParaRPr lang="zh-CN" altLang="en-US"/>
          </a:p>
        </p:txBody>
      </p:sp>
    </p:spTree>
    <p:extLst>
      <p:ext uri="{BB962C8B-B14F-4D97-AF65-F5344CB8AC3E}">
        <p14:creationId xmlns:p14="http://schemas.microsoft.com/office/powerpoint/2010/main" val="3039934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BE91E-03AF-FEAE-830F-9457AD9846A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23DC4F3-CA2A-1BE5-18F1-124BF31DC7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236625E-417C-8382-BD3A-1F2892BF1A4B}"/>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5FDEA284-D745-0083-0F30-1EE858978E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8F02FA0-DE55-396B-FAB7-E7253F2D5F2E}"/>
              </a:ext>
            </a:extLst>
          </p:cNvPr>
          <p:cNvSpPr>
            <a:spLocks noGrp="1"/>
          </p:cNvSpPr>
          <p:nvPr>
            <p:ph type="sldNum" sz="quarter" idx="12"/>
          </p:nvPr>
        </p:nvSpPr>
        <p:spPr/>
        <p:txBody>
          <a:bodyPr/>
          <a:lstStyle/>
          <a:p>
            <a:fld id="{A6E7DE2F-7BFE-4CD3-A5D4-FC76ADD7547F}" type="slidenum">
              <a:rPr lang="zh-CN" altLang="en-US" smtClean="0"/>
              <a:t>‹#›</a:t>
            </a:fld>
            <a:endParaRPr lang="zh-CN" altLang="en-US"/>
          </a:p>
        </p:txBody>
      </p:sp>
    </p:spTree>
    <p:extLst>
      <p:ext uri="{BB962C8B-B14F-4D97-AF65-F5344CB8AC3E}">
        <p14:creationId xmlns:p14="http://schemas.microsoft.com/office/powerpoint/2010/main" val="4102613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4BE0A4-D087-9BE4-E21B-FD20304191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91DF5B-5721-0CE8-10F4-A84A50C1BFC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A68AB3F-1CB8-1465-C341-702BFA55A02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6769062-33BB-7539-0F90-6F844F5C602F}"/>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54A4D8EB-B545-5F90-F53B-FA07B07CA0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755D819-8DFD-014F-937E-B31414E06B0D}"/>
              </a:ext>
            </a:extLst>
          </p:cNvPr>
          <p:cNvSpPr>
            <a:spLocks noGrp="1"/>
          </p:cNvSpPr>
          <p:nvPr>
            <p:ph type="sldNum" sz="quarter" idx="12"/>
          </p:nvPr>
        </p:nvSpPr>
        <p:spPr/>
        <p:txBody>
          <a:bodyPr/>
          <a:lstStyle/>
          <a:p>
            <a:fld id="{A6E7DE2F-7BFE-4CD3-A5D4-FC76ADD7547F}" type="slidenum">
              <a:rPr lang="zh-CN" altLang="en-US" smtClean="0"/>
              <a:t>‹#›</a:t>
            </a:fld>
            <a:endParaRPr lang="zh-CN" altLang="en-US"/>
          </a:p>
        </p:txBody>
      </p:sp>
    </p:spTree>
    <p:extLst>
      <p:ext uri="{BB962C8B-B14F-4D97-AF65-F5344CB8AC3E}">
        <p14:creationId xmlns:p14="http://schemas.microsoft.com/office/powerpoint/2010/main" val="1709193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594B13-37B4-1E59-12B3-2F15E321A84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F9ECFF1-800A-DA5A-A9D4-AFB1ABB0E9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5FEA8D5-5A63-8753-ED93-CB931AB4371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CF3659F-8FFC-7B6B-4C42-BD59DCBB20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5166313-D8F6-6252-1056-07E6E6456BC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B9EDF53-B8B7-3040-AECA-5A0BAFBE27FE}"/>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455793CB-6F4E-848A-D2DD-B5FA0BD283C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6C19727-8070-36C0-973C-1728BB1DDCBD}"/>
              </a:ext>
            </a:extLst>
          </p:cNvPr>
          <p:cNvSpPr>
            <a:spLocks noGrp="1"/>
          </p:cNvSpPr>
          <p:nvPr>
            <p:ph type="sldNum" sz="quarter" idx="12"/>
          </p:nvPr>
        </p:nvSpPr>
        <p:spPr/>
        <p:txBody>
          <a:bodyPr/>
          <a:lstStyle/>
          <a:p>
            <a:fld id="{A6E7DE2F-7BFE-4CD3-A5D4-FC76ADD7547F}" type="slidenum">
              <a:rPr lang="zh-CN" altLang="en-US" smtClean="0"/>
              <a:t>‹#›</a:t>
            </a:fld>
            <a:endParaRPr lang="zh-CN" altLang="en-US"/>
          </a:p>
        </p:txBody>
      </p:sp>
    </p:spTree>
    <p:extLst>
      <p:ext uri="{BB962C8B-B14F-4D97-AF65-F5344CB8AC3E}">
        <p14:creationId xmlns:p14="http://schemas.microsoft.com/office/powerpoint/2010/main" val="1770415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9328E-B82A-6BAC-F2E5-49D0D947617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D30CAE9-8E96-AC3D-1476-7F2621DB7F50}"/>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5C44833D-DECD-66CC-73C7-097B69D84B0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307A7FE-A1E6-A00D-3E49-31B2CF00DEE3}"/>
              </a:ext>
            </a:extLst>
          </p:cNvPr>
          <p:cNvSpPr>
            <a:spLocks noGrp="1"/>
          </p:cNvSpPr>
          <p:nvPr>
            <p:ph type="sldNum" sz="quarter" idx="12"/>
          </p:nvPr>
        </p:nvSpPr>
        <p:spPr/>
        <p:txBody>
          <a:bodyPr/>
          <a:lstStyle/>
          <a:p>
            <a:fld id="{A6E7DE2F-7BFE-4CD3-A5D4-FC76ADD7547F}" type="slidenum">
              <a:rPr lang="zh-CN" altLang="en-US" smtClean="0"/>
              <a:t>‹#›</a:t>
            </a:fld>
            <a:endParaRPr lang="zh-CN" altLang="en-US"/>
          </a:p>
        </p:txBody>
      </p:sp>
    </p:spTree>
    <p:extLst>
      <p:ext uri="{BB962C8B-B14F-4D97-AF65-F5344CB8AC3E}">
        <p14:creationId xmlns:p14="http://schemas.microsoft.com/office/powerpoint/2010/main" val="3852724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72F24E-1208-4301-DB4B-833D279F93DE}"/>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5EA734A5-E881-93A5-9297-A8656E246C8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558E95D-EE68-F5FA-32FF-2EFA27C756A2}"/>
              </a:ext>
            </a:extLst>
          </p:cNvPr>
          <p:cNvSpPr>
            <a:spLocks noGrp="1"/>
          </p:cNvSpPr>
          <p:nvPr>
            <p:ph type="sldNum" sz="quarter" idx="12"/>
          </p:nvPr>
        </p:nvSpPr>
        <p:spPr/>
        <p:txBody>
          <a:bodyPr/>
          <a:lstStyle/>
          <a:p>
            <a:fld id="{A6E7DE2F-7BFE-4CD3-A5D4-FC76ADD7547F}" type="slidenum">
              <a:rPr lang="zh-CN" altLang="en-US" smtClean="0"/>
              <a:t>‹#›</a:t>
            </a:fld>
            <a:endParaRPr lang="zh-CN" altLang="en-US"/>
          </a:p>
        </p:txBody>
      </p:sp>
    </p:spTree>
    <p:extLst>
      <p:ext uri="{BB962C8B-B14F-4D97-AF65-F5344CB8AC3E}">
        <p14:creationId xmlns:p14="http://schemas.microsoft.com/office/powerpoint/2010/main" val="1000885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27522A-70CA-621C-C6CF-AA6F2B17D74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999C86-4034-60E5-0188-5AF81C3948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AED3101-D550-DDE1-2FA6-524FBCDF44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AC8E07C-530C-6D5B-0721-37184A8A4B06}"/>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27275033-E97F-8A4B-D6D5-2F4E0B2A372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145A6A8-1899-4578-9D99-30B87F473C4E}"/>
              </a:ext>
            </a:extLst>
          </p:cNvPr>
          <p:cNvSpPr>
            <a:spLocks noGrp="1"/>
          </p:cNvSpPr>
          <p:nvPr>
            <p:ph type="sldNum" sz="quarter" idx="12"/>
          </p:nvPr>
        </p:nvSpPr>
        <p:spPr/>
        <p:txBody>
          <a:bodyPr/>
          <a:lstStyle/>
          <a:p>
            <a:fld id="{A6E7DE2F-7BFE-4CD3-A5D4-FC76ADD7547F}" type="slidenum">
              <a:rPr lang="zh-CN" altLang="en-US" smtClean="0"/>
              <a:t>‹#›</a:t>
            </a:fld>
            <a:endParaRPr lang="zh-CN" altLang="en-US"/>
          </a:p>
        </p:txBody>
      </p:sp>
    </p:spTree>
    <p:extLst>
      <p:ext uri="{BB962C8B-B14F-4D97-AF65-F5344CB8AC3E}">
        <p14:creationId xmlns:p14="http://schemas.microsoft.com/office/powerpoint/2010/main" val="2962036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5FDAC-F41C-B49D-C1DB-8978BE3AEDA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FE4CA6D-4168-7221-B91C-5778161FFD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9532C4C-1874-7018-820A-BF47D1B6F3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76DA442-AF69-6407-EFC5-E6BC647D0451}"/>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EC944CA6-DE9A-74E2-F9F3-C1AF8E6593F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F8CE89D-0FCF-7B2B-C9DD-17E377130A36}"/>
              </a:ext>
            </a:extLst>
          </p:cNvPr>
          <p:cNvSpPr>
            <a:spLocks noGrp="1"/>
          </p:cNvSpPr>
          <p:nvPr>
            <p:ph type="sldNum" sz="quarter" idx="12"/>
          </p:nvPr>
        </p:nvSpPr>
        <p:spPr/>
        <p:txBody>
          <a:bodyPr/>
          <a:lstStyle/>
          <a:p>
            <a:fld id="{A6E7DE2F-7BFE-4CD3-A5D4-FC76ADD7547F}" type="slidenum">
              <a:rPr lang="zh-CN" altLang="en-US" smtClean="0"/>
              <a:t>‹#›</a:t>
            </a:fld>
            <a:endParaRPr lang="zh-CN" altLang="en-US"/>
          </a:p>
        </p:txBody>
      </p:sp>
    </p:spTree>
    <p:extLst>
      <p:ext uri="{BB962C8B-B14F-4D97-AF65-F5344CB8AC3E}">
        <p14:creationId xmlns:p14="http://schemas.microsoft.com/office/powerpoint/2010/main" val="690415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6E3BEAB-F30B-8331-4AED-C5A2DA00DC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E57EE4C-1588-0FA5-733D-48BA499539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1778459-3022-722D-B4BA-ADF66E3F25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B2FF72D9-9755-983B-EAC7-CFBD5B8610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892BD20-7C31-6156-41D2-7EA4AA853E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7DE2F-7BFE-4CD3-A5D4-FC76ADD7547F}" type="slidenum">
              <a:rPr lang="zh-CN" altLang="en-US" smtClean="0"/>
              <a:t>‹#›</a:t>
            </a:fld>
            <a:endParaRPr lang="zh-CN" altLang="en-US"/>
          </a:p>
        </p:txBody>
      </p:sp>
    </p:spTree>
    <p:extLst>
      <p:ext uri="{BB962C8B-B14F-4D97-AF65-F5344CB8AC3E}">
        <p14:creationId xmlns:p14="http://schemas.microsoft.com/office/powerpoint/2010/main" val="1318298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C8A177A-4FDD-8C4F-98AC-418F87C17F7A}"/>
              </a:ext>
            </a:extLst>
          </p:cNvPr>
          <p:cNvSpPr/>
          <p:nvPr/>
        </p:nvSpPr>
        <p:spPr>
          <a:xfrm>
            <a:off x="0" y="4505740"/>
            <a:ext cx="12192000" cy="1643270"/>
          </a:xfrm>
          <a:prstGeom prst="rect">
            <a:avLst/>
          </a:prstGeom>
          <a:solidFill>
            <a:srgbClr val="A32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57C7212C-868B-B34C-BE06-17A485B5AA3B}"/>
              </a:ext>
            </a:extLst>
          </p:cNvPr>
          <p:cNvSpPr/>
          <p:nvPr/>
        </p:nvSpPr>
        <p:spPr>
          <a:xfrm>
            <a:off x="6427304" y="1974574"/>
            <a:ext cx="5287618" cy="3392556"/>
          </a:xfrm>
          <a:prstGeom prst="rect">
            <a:avLst/>
          </a:prstGeom>
          <a: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CE833782-DC24-BA46-BC68-8616EF2B6DDB}"/>
              </a:ext>
            </a:extLst>
          </p:cNvPr>
          <p:cNvSpPr/>
          <p:nvPr/>
        </p:nvSpPr>
        <p:spPr>
          <a:xfrm>
            <a:off x="9210261" y="0"/>
            <a:ext cx="1792357" cy="3233530"/>
          </a:xfrm>
          <a:prstGeom prst="rect">
            <a:avLst/>
          </a:prstGeom>
          <a:solidFill>
            <a:srgbClr val="A3202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C499514A-A7DA-8348-B18F-50DA7D633E65}"/>
              </a:ext>
            </a:extLst>
          </p:cNvPr>
          <p:cNvSpPr txBox="1"/>
          <p:nvPr/>
        </p:nvSpPr>
        <p:spPr>
          <a:xfrm>
            <a:off x="437535" y="3008278"/>
            <a:ext cx="5437239" cy="707886"/>
          </a:xfrm>
          <a:prstGeom prst="rect">
            <a:avLst/>
          </a:prstGeom>
          <a:noFill/>
        </p:spPr>
        <p:txBody>
          <a:bodyPr wrap="square" rtlCol="0">
            <a:spAutoFit/>
          </a:bodyPr>
          <a:lstStyle/>
          <a:p>
            <a:pPr algn="dist"/>
            <a:r>
              <a:rPr kumimoji="1" lang="en-US" altLang="zh-CN" sz="4000" b="1" dirty="0">
                <a:solidFill>
                  <a:srgbClr val="A32026"/>
                </a:solidFill>
                <a:latin typeface="Arial Black" panose="020B0A04020102020204" pitchFamily="34" charset="0"/>
                <a:ea typeface="黑体" panose="02010609060101010101" pitchFamily="49" charset="-122"/>
              </a:rPr>
              <a:t>Linking</a:t>
            </a:r>
            <a:r>
              <a:rPr kumimoji="1" lang="zh-CN" altLang="en-US" sz="4000" b="1" dirty="0">
                <a:solidFill>
                  <a:srgbClr val="A32026"/>
                </a:solidFill>
                <a:latin typeface="黑体" panose="02010609060101010101" pitchFamily="49" charset="-122"/>
                <a:ea typeface="黑体" panose="02010609060101010101" pitchFamily="49" charset="-122"/>
              </a:rPr>
              <a:t>第二部分回课</a:t>
            </a:r>
          </a:p>
        </p:txBody>
      </p:sp>
      <p:sp>
        <p:nvSpPr>
          <p:cNvPr id="8" name="文本框 7">
            <a:extLst>
              <a:ext uri="{FF2B5EF4-FFF2-40B4-BE49-F238E27FC236}">
                <a16:creationId xmlns:a16="http://schemas.microsoft.com/office/drawing/2014/main" id="{38264832-FE2D-B942-B2B2-66D8E9FAC543}"/>
              </a:ext>
            </a:extLst>
          </p:cNvPr>
          <p:cNvSpPr txBox="1"/>
          <p:nvPr/>
        </p:nvSpPr>
        <p:spPr>
          <a:xfrm>
            <a:off x="692721" y="5142709"/>
            <a:ext cx="4118514" cy="369332"/>
          </a:xfrm>
          <a:prstGeom prst="rect">
            <a:avLst/>
          </a:prstGeom>
          <a:noFill/>
        </p:spPr>
        <p:txBody>
          <a:bodyPr wrap="square" rtlCol="0">
            <a:spAutoFit/>
          </a:bodyPr>
          <a:lstStyle/>
          <a:p>
            <a:pPr marL="285750" indent="-285750" algn="dist">
              <a:buFont typeface="Wingdings" pitchFamily="2" charset="2"/>
              <a:buChar char="n"/>
            </a:pPr>
            <a:r>
              <a:rPr lang="en-US" altLang="zh-CN" dirty="0">
                <a:solidFill>
                  <a:schemeClr val="bg1"/>
                </a:solidFill>
              </a:rPr>
              <a:t>PEKING UNIVERSITY</a:t>
            </a:r>
            <a:endParaRPr kumimoji="1" lang="zh-CN" altLang="en-US" dirty="0">
              <a:solidFill>
                <a:schemeClr val="bg1"/>
              </a:solidFill>
            </a:endParaRPr>
          </a:p>
        </p:txBody>
      </p:sp>
      <p:sp>
        <p:nvSpPr>
          <p:cNvPr id="11" name="文本框 10">
            <a:extLst>
              <a:ext uri="{FF2B5EF4-FFF2-40B4-BE49-F238E27FC236}">
                <a16:creationId xmlns:a16="http://schemas.microsoft.com/office/drawing/2014/main" id="{30DD0963-A8C3-4E4C-A150-D133F1D869C4}"/>
              </a:ext>
            </a:extLst>
          </p:cNvPr>
          <p:cNvSpPr txBox="1"/>
          <p:nvPr/>
        </p:nvSpPr>
        <p:spPr>
          <a:xfrm>
            <a:off x="692720" y="3920334"/>
            <a:ext cx="1800493" cy="369332"/>
          </a:xfrm>
          <a:prstGeom prst="rect">
            <a:avLst/>
          </a:prstGeom>
          <a:noFill/>
        </p:spPr>
        <p:txBody>
          <a:bodyPr wrap="none" rtlCol="0">
            <a:spAutoFit/>
          </a:bodyPr>
          <a:lstStyle/>
          <a:p>
            <a:r>
              <a:rPr kumimoji="1" lang="zh-CN" altLang="en-US" dirty="0">
                <a:solidFill>
                  <a:schemeClr val="tx1">
                    <a:lumMod val="75000"/>
                    <a:lumOff val="25000"/>
                  </a:schemeClr>
                </a:solidFill>
              </a:rPr>
              <a:t>汇报人：徐英皓</a:t>
            </a:r>
          </a:p>
        </p:txBody>
      </p:sp>
      <p:sp>
        <p:nvSpPr>
          <p:cNvPr id="12" name="文本框 11">
            <a:extLst>
              <a:ext uri="{FF2B5EF4-FFF2-40B4-BE49-F238E27FC236}">
                <a16:creationId xmlns:a16="http://schemas.microsoft.com/office/drawing/2014/main" id="{7C76D008-DC53-044D-97B8-9B1DE4379AE0}"/>
              </a:ext>
            </a:extLst>
          </p:cNvPr>
          <p:cNvSpPr txBox="1"/>
          <p:nvPr/>
        </p:nvSpPr>
        <p:spPr>
          <a:xfrm>
            <a:off x="9250570" y="2218418"/>
            <a:ext cx="1711739" cy="707886"/>
          </a:xfrm>
          <a:prstGeom prst="rect">
            <a:avLst/>
          </a:prstGeom>
          <a:noFill/>
        </p:spPr>
        <p:txBody>
          <a:bodyPr wrap="square" rtlCol="0">
            <a:spAutoFit/>
          </a:bodyPr>
          <a:lstStyle/>
          <a:p>
            <a:pPr algn="dist"/>
            <a:r>
              <a:rPr kumimoji="1" lang="en-US" altLang="zh-CN" sz="2000" dirty="0">
                <a:solidFill>
                  <a:schemeClr val="bg1"/>
                </a:solidFill>
                <a:latin typeface="+mj-lt"/>
              </a:rPr>
              <a:t>Peking University</a:t>
            </a:r>
            <a:endParaRPr kumimoji="1" lang="en" altLang="zh-CN" sz="2000" dirty="0">
              <a:solidFill>
                <a:schemeClr val="bg1"/>
              </a:solidFill>
              <a:latin typeface="+mj-lt"/>
            </a:endParaRP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720" y="1278976"/>
            <a:ext cx="4163762" cy="1228998"/>
          </a:xfrm>
          <a:prstGeom prst="rect">
            <a:avLst/>
          </a:prstGeom>
        </p:spPr>
      </p:pic>
      <p:sp>
        <p:nvSpPr>
          <p:cNvPr id="2" name="灯片编号占位符 1">
            <a:extLst>
              <a:ext uri="{FF2B5EF4-FFF2-40B4-BE49-F238E27FC236}">
                <a16:creationId xmlns:a16="http://schemas.microsoft.com/office/drawing/2014/main" id="{121A15B4-9173-D705-33A1-D43B6D35A00A}"/>
              </a:ext>
            </a:extLst>
          </p:cNvPr>
          <p:cNvSpPr>
            <a:spLocks noGrp="1"/>
          </p:cNvSpPr>
          <p:nvPr>
            <p:ph type="sldNum" sz="quarter" idx="12"/>
          </p:nvPr>
        </p:nvSpPr>
        <p:spPr/>
        <p:txBody>
          <a:bodyPr/>
          <a:lstStyle/>
          <a:p>
            <a:fld id="{A6E7DE2F-7BFE-4CD3-A5D4-FC76ADD7547F}" type="slidenum">
              <a:rPr lang="zh-CN" altLang="en-US" smtClean="0"/>
              <a:t>1</a:t>
            </a:fld>
            <a:endParaRPr lang="zh-CN" altLang="en-US"/>
          </a:p>
        </p:txBody>
      </p:sp>
    </p:spTree>
    <p:extLst>
      <p:ext uri="{BB962C8B-B14F-4D97-AF65-F5344CB8AC3E}">
        <p14:creationId xmlns:p14="http://schemas.microsoft.com/office/powerpoint/2010/main" val="2078068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0">
            <a:extLst>
              <a:ext uri="{FF2B5EF4-FFF2-40B4-BE49-F238E27FC236}">
                <a16:creationId xmlns:a16="http://schemas.microsoft.com/office/drawing/2014/main" id="{E4A82D88-EC1B-E149-B257-923DCA7D6ECC}"/>
              </a:ext>
            </a:extLst>
          </p:cNvPr>
          <p:cNvSpPr txBox="1">
            <a:spLocks noChangeArrowheads="1"/>
          </p:cNvSpPr>
          <p:nvPr/>
        </p:nvSpPr>
        <p:spPr bwMode="auto">
          <a:xfrm>
            <a:off x="447778" y="653763"/>
            <a:ext cx="5383161" cy="6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3600" b="1" dirty="0">
                <a:solidFill>
                  <a:srgbClr val="404040"/>
                </a:solidFill>
                <a:latin typeface="黑体" panose="02010609060101010101" pitchFamily="49" charset="-122"/>
                <a:ea typeface="黑体" panose="02010609060101010101" pitchFamily="49" charset="-122"/>
              </a:rPr>
              <a:t>共享库（</a:t>
            </a:r>
            <a:r>
              <a:rPr lang="en-US" altLang="zh-CN" sz="3600" b="1" dirty="0">
                <a:solidFill>
                  <a:srgbClr val="404040"/>
                </a:solidFill>
                <a:latin typeface="黑体" panose="02010609060101010101" pitchFamily="49" charset="-122"/>
                <a:ea typeface="黑体" panose="02010609060101010101" pitchFamily="49" charset="-122"/>
              </a:rPr>
              <a:t>shared library</a:t>
            </a:r>
            <a:r>
              <a:rPr lang="zh-CN" altLang="en-US" sz="3600" b="1" dirty="0">
                <a:solidFill>
                  <a:srgbClr val="404040"/>
                </a:solidFill>
                <a:latin typeface="黑体" panose="02010609060101010101" pitchFamily="49" charset="-122"/>
                <a:ea typeface="黑体" panose="02010609060101010101" pitchFamily="49" charset="-122"/>
              </a:rPr>
              <a:t>）</a:t>
            </a:r>
          </a:p>
        </p:txBody>
      </p:sp>
      <p:sp>
        <p:nvSpPr>
          <p:cNvPr id="16" name="矩形 15">
            <a:extLst>
              <a:ext uri="{FF2B5EF4-FFF2-40B4-BE49-F238E27FC236}">
                <a16:creationId xmlns:a16="http://schemas.microsoft.com/office/drawing/2014/main" id="{4A5942DE-25C8-5C43-9AC9-32F0AF92A735}"/>
              </a:ext>
            </a:extLst>
          </p:cNvPr>
          <p:cNvSpPr/>
          <p:nvPr/>
        </p:nvSpPr>
        <p:spPr>
          <a:xfrm>
            <a:off x="3232597" y="5745791"/>
            <a:ext cx="8959403" cy="584787"/>
          </a:xfrm>
          <a:prstGeom prst="rect">
            <a:avLst/>
          </a:prstGeom>
          <a:gradFill flip="none" rotWithShape="1">
            <a:gsLst>
              <a:gs pos="0">
                <a:srgbClr val="A32026"/>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EB7DDFC-FBFA-D541-B322-82249AA0CB08}"/>
              </a:ext>
            </a:extLst>
          </p:cNvPr>
          <p:cNvSpPr txBox="1"/>
          <p:nvPr/>
        </p:nvSpPr>
        <p:spPr>
          <a:xfrm>
            <a:off x="1238612" y="5816206"/>
            <a:ext cx="4908187" cy="461665"/>
          </a:xfrm>
          <a:prstGeom prst="rect">
            <a:avLst/>
          </a:prstGeom>
          <a:noFill/>
        </p:spPr>
        <p:txBody>
          <a:bodyPr wrap="square" rtlCol="0">
            <a:spAutoFit/>
          </a:bodyPr>
          <a:lstStyle/>
          <a:p>
            <a:pPr algn="dist"/>
            <a:r>
              <a:rPr kumimoji="1" lang="en-US" altLang="zh-CN" sz="2400" dirty="0">
                <a:solidFill>
                  <a:srgbClr val="A32026"/>
                </a:solidFill>
                <a:latin typeface="+mj-lt"/>
              </a:rPr>
              <a:t>PEKING UNIVERSITY</a:t>
            </a:r>
            <a:endParaRPr kumimoji="1" lang="en" altLang="zh-CN" sz="2400" dirty="0">
              <a:solidFill>
                <a:srgbClr val="A32026"/>
              </a:solidFill>
              <a:latin typeface="+mj-lt"/>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124" y="241828"/>
            <a:ext cx="1547556" cy="456784"/>
          </a:xfrm>
          <a:prstGeom prst="rect">
            <a:avLst/>
          </a:prstGeom>
        </p:spPr>
      </p:pic>
      <p:sp>
        <p:nvSpPr>
          <p:cNvPr id="2" name="文本框 1">
            <a:extLst>
              <a:ext uri="{FF2B5EF4-FFF2-40B4-BE49-F238E27FC236}">
                <a16:creationId xmlns:a16="http://schemas.microsoft.com/office/drawing/2014/main" id="{CBD121A5-5484-AFB7-9B14-29297812443C}"/>
              </a:ext>
            </a:extLst>
          </p:cNvPr>
          <p:cNvSpPr txBox="1"/>
          <p:nvPr/>
        </p:nvSpPr>
        <p:spPr>
          <a:xfrm>
            <a:off x="393700" y="152400"/>
            <a:ext cx="3244799" cy="584775"/>
          </a:xfrm>
          <a:prstGeom prst="rect">
            <a:avLst/>
          </a:prstGeom>
          <a:noFill/>
        </p:spPr>
        <p:txBody>
          <a:bodyPr wrap="none" rtlCol="0">
            <a:spAutoFit/>
          </a:bodyPr>
          <a:lstStyle/>
          <a:p>
            <a:r>
              <a:rPr kumimoji="1" lang="en-US" altLang="zh-CN" sz="3200" dirty="0">
                <a:solidFill>
                  <a:srgbClr val="A32026"/>
                </a:solidFill>
                <a:latin typeface="Arial Black" panose="020B0A04020102020204" pitchFamily="34" charset="0"/>
              </a:rPr>
              <a:t>Linking II </a:t>
            </a:r>
            <a:r>
              <a:rPr kumimoji="1" lang="zh-CN" altLang="en-US" sz="3200" b="1" dirty="0">
                <a:solidFill>
                  <a:srgbClr val="A32026"/>
                </a:solidFill>
                <a:latin typeface="黑体" panose="02010609060101010101" pitchFamily="49" charset="-122"/>
                <a:ea typeface="黑体" panose="02010609060101010101" pitchFamily="49" charset="-122"/>
              </a:rPr>
              <a:t>回课</a:t>
            </a:r>
          </a:p>
        </p:txBody>
      </p:sp>
      <p:pic>
        <p:nvPicPr>
          <p:cNvPr id="6" name="图片 5">
            <a:extLst>
              <a:ext uri="{FF2B5EF4-FFF2-40B4-BE49-F238E27FC236}">
                <a16:creationId xmlns:a16="http://schemas.microsoft.com/office/drawing/2014/main" id="{97B508AF-A686-4D1E-A86C-95F22AE1F6BF}"/>
              </a:ext>
            </a:extLst>
          </p:cNvPr>
          <p:cNvPicPr>
            <a:picLocks noChangeAspect="1"/>
          </p:cNvPicPr>
          <p:nvPr/>
        </p:nvPicPr>
        <p:blipFill>
          <a:blip r:embed="rId4"/>
          <a:stretch>
            <a:fillRect/>
          </a:stretch>
        </p:blipFill>
        <p:spPr>
          <a:xfrm>
            <a:off x="2109019" y="1469622"/>
            <a:ext cx="7659329" cy="4060220"/>
          </a:xfrm>
          <a:prstGeom prst="rect">
            <a:avLst/>
          </a:prstGeom>
        </p:spPr>
      </p:pic>
      <p:pic>
        <p:nvPicPr>
          <p:cNvPr id="12" name="图片 11">
            <a:extLst>
              <a:ext uri="{FF2B5EF4-FFF2-40B4-BE49-F238E27FC236}">
                <a16:creationId xmlns:a16="http://schemas.microsoft.com/office/drawing/2014/main" id="{C798D118-8DFA-A22D-D621-72F6B3099871}"/>
              </a:ext>
            </a:extLst>
          </p:cNvPr>
          <p:cNvPicPr>
            <a:picLocks noChangeAspect="1"/>
          </p:cNvPicPr>
          <p:nvPr/>
        </p:nvPicPr>
        <p:blipFill>
          <a:blip r:embed="rId5"/>
          <a:stretch>
            <a:fillRect/>
          </a:stretch>
        </p:blipFill>
        <p:spPr>
          <a:xfrm>
            <a:off x="2497395" y="1324087"/>
            <a:ext cx="1991031" cy="548455"/>
          </a:xfrm>
          <a:prstGeom prst="rect">
            <a:avLst/>
          </a:prstGeom>
        </p:spPr>
      </p:pic>
      <p:sp>
        <p:nvSpPr>
          <p:cNvPr id="13" name="灯片编号占位符 12">
            <a:extLst>
              <a:ext uri="{FF2B5EF4-FFF2-40B4-BE49-F238E27FC236}">
                <a16:creationId xmlns:a16="http://schemas.microsoft.com/office/drawing/2014/main" id="{F365335C-12DB-9944-3375-BEEB1FC505FA}"/>
              </a:ext>
            </a:extLst>
          </p:cNvPr>
          <p:cNvSpPr>
            <a:spLocks noGrp="1"/>
          </p:cNvSpPr>
          <p:nvPr>
            <p:ph type="sldNum" sz="quarter" idx="12"/>
          </p:nvPr>
        </p:nvSpPr>
        <p:spPr/>
        <p:txBody>
          <a:bodyPr/>
          <a:lstStyle/>
          <a:p>
            <a:fld id="{A6E7DE2F-7BFE-4CD3-A5D4-FC76ADD7547F}" type="slidenum">
              <a:rPr lang="zh-CN" altLang="en-US" smtClean="0"/>
              <a:t>10</a:t>
            </a:fld>
            <a:endParaRPr lang="zh-CN" altLang="en-US"/>
          </a:p>
        </p:txBody>
      </p:sp>
    </p:spTree>
    <p:extLst>
      <p:ext uri="{BB962C8B-B14F-4D97-AF65-F5344CB8AC3E}">
        <p14:creationId xmlns:p14="http://schemas.microsoft.com/office/powerpoint/2010/main" val="2340387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0">
            <a:extLst>
              <a:ext uri="{FF2B5EF4-FFF2-40B4-BE49-F238E27FC236}">
                <a16:creationId xmlns:a16="http://schemas.microsoft.com/office/drawing/2014/main" id="{E4A82D88-EC1B-E149-B257-923DCA7D6ECC}"/>
              </a:ext>
            </a:extLst>
          </p:cNvPr>
          <p:cNvSpPr txBox="1">
            <a:spLocks noChangeArrowheads="1"/>
          </p:cNvSpPr>
          <p:nvPr/>
        </p:nvSpPr>
        <p:spPr bwMode="auto">
          <a:xfrm>
            <a:off x="447778" y="653763"/>
            <a:ext cx="5383161" cy="6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3600" b="1" dirty="0">
                <a:solidFill>
                  <a:srgbClr val="404040"/>
                </a:solidFill>
                <a:latin typeface="黑体" panose="02010609060101010101" pitchFamily="49" charset="-122"/>
                <a:ea typeface="黑体" panose="02010609060101010101" pitchFamily="49" charset="-122"/>
              </a:rPr>
              <a:t>共享库（</a:t>
            </a:r>
            <a:r>
              <a:rPr lang="en-US" altLang="zh-CN" sz="3600" b="1" dirty="0">
                <a:solidFill>
                  <a:srgbClr val="404040"/>
                </a:solidFill>
                <a:latin typeface="黑体" panose="02010609060101010101" pitchFamily="49" charset="-122"/>
                <a:ea typeface="黑体" panose="02010609060101010101" pitchFamily="49" charset="-122"/>
              </a:rPr>
              <a:t>shared library</a:t>
            </a:r>
            <a:r>
              <a:rPr lang="zh-CN" altLang="en-US" sz="3600" b="1" dirty="0">
                <a:solidFill>
                  <a:srgbClr val="404040"/>
                </a:solidFill>
                <a:latin typeface="黑体" panose="02010609060101010101" pitchFamily="49" charset="-122"/>
                <a:ea typeface="黑体" panose="02010609060101010101" pitchFamily="49" charset="-122"/>
              </a:rPr>
              <a:t>）</a:t>
            </a:r>
          </a:p>
        </p:txBody>
      </p:sp>
      <p:sp>
        <p:nvSpPr>
          <p:cNvPr id="16" name="矩形 15">
            <a:extLst>
              <a:ext uri="{FF2B5EF4-FFF2-40B4-BE49-F238E27FC236}">
                <a16:creationId xmlns:a16="http://schemas.microsoft.com/office/drawing/2014/main" id="{4A5942DE-25C8-5C43-9AC9-32F0AF92A735}"/>
              </a:ext>
            </a:extLst>
          </p:cNvPr>
          <p:cNvSpPr/>
          <p:nvPr/>
        </p:nvSpPr>
        <p:spPr>
          <a:xfrm>
            <a:off x="3232597" y="5745791"/>
            <a:ext cx="8959403" cy="584787"/>
          </a:xfrm>
          <a:prstGeom prst="rect">
            <a:avLst/>
          </a:prstGeom>
          <a:gradFill flip="none" rotWithShape="1">
            <a:gsLst>
              <a:gs pos="0">
                <a:srgbClr val="A32026"/>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EB7DDFC-FBFA-D541-B322-82249AA0CB08}"/>
              </a:ext>
            </a:extLst>
          </p:cNvPr>
          <p:cNvSpPr txBox="1"/>
          <p:nvPr/>
        </p:nvSpPr>
        <p:spPr>
          <a:xfrm>
            <a:off x="1238612" y="5816206"/>
            <a:ext cx="4908187" cy="461665"/>
          </a:xfrm>
          <a:prstGeom prst="rect">
            <a:avLst/>
          </a:prstGeom>
          <a:noFill/>
        </p:spPr>
        <p:txBody>
          <a:bodyPr wrap="square" rtlCol="0">
            <a:spAutoFit/>
          </a:bodyPr>
          <a:lstStyle/>
          <a:p>
            <a:pPr algn="dist"/>
            <a:r>
              <a:rPr kumimoji="1" lang="en-US" altLang="zh-CN" sz="2400" dirty="0">
                <a:solidFill>
                  <a:srgbClr val="A32026"/>
                </a:solidFill>
                <a:latin typeface="+mj-lt"/>
              </a:rPr>
              <a:t>PEKING UNIVERSITY</a:t>
            </a:r>
            <a:endParaRPr kumimoji="1" lang="en" altLang="zh-CN" sz="2400" dirty="0">
              <a:solidFill>
                <a:srgbClr val="A32026"/>
              </a:solidFill>
              <a:latin typeface="+mj-lt"/>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124" y="241828"/>
            <a:ext cx="1547556" cy="456784"/>
          </a:xfrm>
          <a:prstGeom prst="rect">
            <a:avLst/>
          </a:prstGeom>
        </p:spPr>
      </p:pic>
      <p:sp>
        <p:nvSpPr>
          <p:cNvPr id="2" name="文本框 1">
            <a:extLst>
              <a:ext uri="{FF2B5EF4-FFF2-40B4-BE49-F238E27FC236}">
                <a16:creationId xmlns:a16="http://schemas.microsoft.com/office/drawing/2014/main" id="{CBD121A5-5484-AFB7-9B14-29297812443C}"/>
              </a:ext>
            </a:extLst>
          </p:cNvPr>
          <p:cNvSpPr txBox="1"/>
          <p:nvPr/>
        </p:nvSpPr>
        <p:spPr>
          <a:xfrm>
            <a:off x="393700" y="152400"/>
            <a:ext cx="3244799" cy="584775"/>
          </a:xfrm>
          <a:prstGeom prst="rect">
            <a:avLst/>
          </a:prstGeom>
          <a:noFill/>
        </p:spPr>
        <p:txBody>
          <a:bodyPr wrap="none" rtlCol="0">
            <a:spAutoFit/>
          </a:bodyPr>
          <a:lstStyle/>
          <a:p>
            <a:r>
              <a:rPr kumimoji="1" lang="en-US" altLang="zh-CN" sz="3200" dirty="0">
                <a:solidFill>
                  <a:srgbClr val="A32026"/>
                </a:solidFill>
                <a:latin typeface="Arial Black" panose="020B0A04020102020204" pitchFamily="34" charset="0"/>
              </a:rPr>
              <a:t>Linking II </a:t>
            </a:r>
            <a:r>
              <a:rPr kumimoji="1" lang="zh-CN" altLang="en-US" sz="3200" b="1" dirty="0">
                <a:solidFill>
                  <a:srgbClr val="A32026"/>
                </a:solidFill>
                <a:latin typeface="黑体" panose="02010609060101010101" pitchFamily="49" charset="-122"/>
                <a:ea typeface="黑体" panose="02010609060101010101" pitchFamily="49" charset="-122"/>
              </a:rPr>
              <a:t>回课</a:t>
            </a:r>
          </a:p>
        </p:txBody>
      </p:sp>
      <p:pic>
        <p:nvPicPr>
          <p:cNvPr id="4" name="图片 3">
            <a:extLst>
              <a:ext uri="{FF2B5EF4-FFF2-40B4-BE49-F238E27FC236}">
                <a16:creationId xmlns:a16="http://schemas.microsoft.com/office/drawing/2014/main" id="{1233F84F-8D19-DBBB-7CD0-B1947DBD6A21}"/>
              </a:ext>
            </a:extLst>
          </p:cNvPr>
          <p:cNvPicPr>
            <a:picLocks noChangeAspect="1"/>
          </p:cNvPicPr>
          <p:nvPr/>
        </p:nvPicPr>
        <p:blipFill>
          <a:blip r:embed="rId4"/>
          <a:stretch>
            <a:fillRect/>
          </a:stretch>
        </p:blipFill>
        <p:spPr>
          <a:xfrm>
            <a:off x="1739612" y="1309663"/>
            <a:ext cx="8008428" cy="4238674"/>
          </a:xfrm>
          <a:prstGeom prst="rect">
            <a:avLst/>
          </a:prstGeom>
        </p:spPr>
      </p:pic>
      <p:pic>
        <p:nvPicPr>
          <p:cNvPr id="5" name="图片 4">
            <a:extLst>
              <a:ext uri="{FF2B5EF4-FFF2-40B4-BE49-F238E27FC236}">
                <a16:creationId xmlns:a16="http://schemas.microsoft.com/office/drawing/2014/main" id="{EC6E43F4-6CF6-7B80-A290-97D8B6FB68A4}"/>
              </a:ext>
            </a:extLst>
          </p:cNvPr>
          <p:cNvPicPr>
            <a:picLocks noChangeAspect="1"/>
          </p:cNvPicPr>
          <p:nvPr/>
        </p:nvPicPr>
        <p:blipFill>
          <a:blip r:embed="rId5"/>
          <a:stretch>
            <a:fillRect/>
          </a:stretch>
        </p:blipFill>
        <p:spPr>
          <a:xfrm>
            <a:off x="1857477" y="1238538"/>
            <a:ext cx="1991031" cy="548455"/>
          </a:xfrm>
          <a:prstGeom prst="rect">
            <a:avLst/>
          </a:prstGeom>
        </p:spPr>
      </p:pic>
      <p:sp>
        <p:nvSpPr>
          <p:cNvPr id="7" name="灯片编号占位符 6">
            <a:extLst>
              <a:ext uri="{FF2B5EF4-FFF2-40B4-BE49-F238E27FC236}">
                <a16:creationId xmlns:a16="http://schemas.microsoft.com/office/drawing/2014/main" id="{C100B8A8-855F-1FC8-4EC3-C98170083D2F}"/>
              </a:ext>
            </a:extLst>
          </p:cNvPr>
          <p:cNvSpPr>
            <a:spLocks noGrp="1"/>
          </p:cNvSpPr>
          <p:nvPr>
            <p:ph type="sldNum" sz="quarter" idx="12"/>
          </p:nvPr>
        </p:nvSpPr>
        <p:spPr/>
        <p:txBody>
          <a:bodyPr/>
          <a:lstStyle/>
          <a:p>
            <a:fld id="{A6E7DE2F-7BFE-4CD3-A5D4-FC76ADD7547F}" type="slidenum">
              <a:rPr lang="zh-CN" altLang="en-US" smtClean="0"/>
              <a:t>11</a:t>
            </a:fld>
            <a:endParaRPr lang="zh-CN" altLang="en-US"/>
          </a:p>
        </p:txBody>
      </p:sp>
    </p:spTree>
    <p:extLst>
      <p:ext uri="{BB962C8B-B14F-4D97-AF65-F5344CB8AC3E}">
        <p14:creationId xmlns:p14="http://schemas.microsoft.com/office/powerpoint/2010/main" val="880200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0">
            <a:extLst>
              <a:ext uri="{FF2B5EF4-FFF2-40B4-BE49-F238E27FC236}">
                <a16:creationId xmlns:a16="http://schemas.microsoft.com/office/drawing/2014/main" id="{E4A82D88-EC1B-E149-B257-923DCA7D6ECC}"/>
              </a:ext>
            </a:extLst>
          </p:cNvPr>
          <p:cNvSpPr txBox="1">
            <a:spLocks noChangeArrowheads="1"/>
          </p:cNvSpPr>
          <p:nvPr/>
        </p:nvSpPr>
        <p:spPr bwMode="auto">
          <a:xfrm>
            <a:off x="447778" y="653763"/>
            <a:ext cx="5383161" cy="6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3600" b="1" dirty="0">
                <a:solidFill>
                  <a:srgbClr val="404040"/>
                </a:solidFill>
                <a:latin typeface="黑体" panose="02010609060101010101" pitchFamily="49" charset="-122"/>
                <a:ea typeface="黑体" panose="02010609060101010101" pitchFamily="49" charset="-122"/>
              </a:rPr>
              <a:t>共享库（</a:t>
            </a:r>
            <a:r>
              <a:rPr lang="en-US" altLang="zh-CN" sz="3600" b="1" dirty="0">
                <a:solidFill>
                  <a:srgbClr val="404040"/>
                </a:solidFill>
                <a:latin typeface="黑体" panose="02010609060101010101" pitchFamily="49" charset="-122"/>
                <a:ea typeface="黑体" panose="02010609060101010101" pitchFamily="49" charset="-122"/>
              </a:rPr>
              <a:t>shared library</a:t>
            </a:r>
            <a:r>
              <a:rPr lang="zh-CN" altLang="en-US" sz="3600" b="1" dirty="0">
                <a:solidFill>
                  <a:srgbClr val="404040"/>
                </a:solidFill>
                <a:latin typeface="黑体" panose="02010609060101010101" pitchFamily="49" charset="-122"/>
                <a:ea typeface="黑体" panose="02010609060101010101" pitchFamily="49" charset="-122"/>
              </a:rPr>
              <a:t>）</a:t>
            </a:r>
          </a:p>
        </p:txBody>
      </p:sp>
      <p:sp>
        <p:nvSpPr>
          <p:cNvPr id="16" name="矩形 15">
            <a:extLst>
              <a:ext uri="{FF2B5EF4-FFF2-40B4-BE49-F238E27FC236}">
                <a16:creationId xmlns:a16="http://schemas.microsoft.com/office/drawing/2014/main" id="{4A5942DE-25C8-5C43-9AC9-32F0AF92A735}"/>
              </a:ext>
            </a:extLst>
          </p:cNvPr>
          <p:cNvSpPr/>
          <p:nvPr/>
        </p:nvSpPr>
        <p:spPr>
          <a:xfrm>
            <a:off x="3232597" y="5745791"/>
            <a:ext cx="8959403" cy="584787"/>
          </a:xfrm>
          <a:prstGeom prst="rect">
            <a:avLst/>
          </a:prstGeom>
          <a:gradFill flip="none" rotWithShape="1">
            <a:gsLst>
              <a:gs pos="0">
                <a:srgbClr val="A32026"/>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EB7DDFC-FBFA-D541-B322-82249AA0CB08}"/>
              </a:ext>
            </a:extLst>
          </p:cNvPr>
          <p:cNvSpPr txBox="1"/>
          <p:nvPr/>
        </p:nvSpPr>
        <p:spPr>
          <a:xfrm>
            <a:off x="1238612" y="5816206"/>
            <a:ext cx="4908187" cy="461665"/>
          </a:xfrm>
          <a:prstGeom prst="rect">
            <a:avLst/>
          </a:prstGeom>
          <a:noFill/>
        </p:spPr>
        <p:txBody>
          <a:bodyPr wrap="square" rtlCol="0">
            <a:spAutoFit/>
          </a:bodyPr>
          <a:lstStyle/>
          <a:p>
            <a:pPr algn="dist"/>
            <a:r>
              <a:rPr kumimoji="1" lang="en-US" altLang="zh-CN" sz="2400" dirty="0">
                <a:solidFill>
                  <a:srgbClr val="A32026"/>
                </a:solidFill>
                <a:latin typeface="+mj-lt"/>
              </a:rPr>
              <a:t>PEKING UNIVERSITY</a:t>
            </a:r>
            <a:endParaRPr kumimoji="1" lang="en" altLang="zh-CN" sz="2400" dirty="0">
              <a:solidFill>
                <a:srgbClr val="A32026"/>
              </a:solidFill>
              <a:latin typeface="+mj-lt"/>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124" y="241828"/>
            <a:ext cx="1547556" cy="456784"/>
          </a:xfrm>
          <a:prstGeom prst="rect">
            <a:avLst/>
          </a:prstGeom>
        </p:spPr>
      </p:pic>
      <p:sp>
        <p:nvSpPr>
          <p:cNvPr id="2" name="文本框 1">
            <a:extLst>
              <a:ext uri="{FF2B5EF4-FFF2-40B4-BE49-F238E27FC236}">
                <a16:creationId xmlns:a16="http://schemas.microsoft.com/office/drawing/2014/main" id="{CBD121A5-5484-AFB7-9B14-29297812443C}"/>
              </a:ext>
            </a:extLst>
          </p:cNvPr>
          <p:cNvSpPr txBox="1"/>
          <p:nvPr/>
        </p:nvSpPr>
        <p:spPr>
          <a:xfrm>
            <a:off x="393700" y="152400"/>
            <a:ext cx="3244799" cy="584775"/>
          </a:xfrm>
          <a:prstGeom prst="rect">
            <a:avLst/>
          </a:prstGeom>
          <a:noFill/>
        </p:spPr>
        <p:txBody>
          <a:bodyPr wrap="none" rtlCol="0">
            <a:spAutoFit/>
          </a:bodyPr>
          <a:lstStyle/>
          <a:p>
            <a:r>
              <a:rPr kumimoji="1" lang="en-US" altLang="zh-CN" sz="3200" dirty="0">
                <a:solidFill>
                  <a:srgbClr val="A32026"/>
                </a:solidFill>
                <a:latin typeface="Arial Black" panose="020B0A04020102020204" pitchFamily="34" charset="0"/>
              </a:rPr>
              <a:t>Linking II </a:t>
            </a:r>
            <a:r>
              <a:rPr kumimoji="1" lang="zh-CN" altLang="en-US" sz="3200" b="1" dirty="0">
                <a:solidFill>
                  <a:srgbClr val="A32026"/>
                </a:solidFill>
                <a:latin typeface="黑体" panose="02010609060101010101" pitchFamily="49" charset="-122"/>
                <a:ea typeface="黑体" panose="02010609060101010101" pitchFamily="49" charset="-122"/>
              </a:rPr>
              <a:t>回课</a:t>
            </a:r>
          </a:p>
        </p:txBody>
      </p:sp>
      <p:pic>
        <p:nvPicPr>
          <p:cNvPr id="7" name="图片 6">
            <a:extLst>
              <a:ext uri="{FF2B5EF4-FFF2-40B4-BE49-F238E27FC236}">
                <a16:creationId xmlns:a16="http://schemas.microsoft.com/office/drawing/2014/main" id="{025C676B-C086-5AD3-7AD5-CE8BBFFD7108}"/>
              </a:ext>
            </a:extLst>
          </p:cNvPr>
          <p:cNvPicPr>
            <a:picLocks noChangeAspect="1"/>
          </p:cNvPicPr>
          <p:nvPr/>
        </p:nvPicPr>
        <p:blipFill>
          <a:blip r:embed="rId4"/>
          <a:stretch>
            <a:fillRect/>
          </a:stretch>
        </p:blipFill>
        <p:spPr>
          <a:xfrm>
            <a:off x="473298" y="2187562"/>
            <a:ext cx="9839325" cy="609600"/>
          </a:xfrm>
          <a:prstGeom prst="rect">
            <a:avLst/>
          </a:prstGeom>
        </p:spPr>
      </p:pic>
      <p:pic>
        <p:nvPicPr>
          <p:cNvPr id="9" name="图片 8">
            <a:extLst>
              <a:ext uri="{FF2B5EF4-FFF2-40B4-BE49-F238E27FC236}">
                <a16:creationId xmlns:a16="http://schemas.microsoft.com/office/drawing/2014/main" id="{25630648-C47A-D419-27CC-CA2856912C8F}"/>
              </a:ext>
            </a:extLst>
          </p:cNvPr>
          <p:cNvPicPr>
            <a:picLocks noChangeAspect="1"/>
          </p:cNvPicPr>
          <p:nvPr/>
        </p:nvPicPr>
        <p:blipFill>
          <a:blip r:embed="rId5"/>
          <a:stretch>
            <a:fillRect/>
          </a:stretch>
        </p:blipFill>
        <p:spPr>
          <a:xfrm>
            <a:off x="473298" y="3914289"/>
            <a:ext cx="7239000" cy="714375"/>
          </a:xfrm>
          <a:prstGeom prst="rect">
            <a:avLst/>
          </a:prstGeom>
        </p:spPr>
      </p:pic>
      <p:sp>
        <p:nvSpPr>
          <p:cNvPr id="3" name="文本框 2">
            <a:extLst>
              <a:ext uri="{FF2B5EF4-FFF2-40B4-BE49-F238E27FC236}">
                <a16:creationId xmlns:a16="http://schemas.microsoft.com/office/drawing/2014/main" id="{55E2AD17-CD0A-784A-7309-8E178E107CFB}"/>
              </a:ext>
            </a:extLst>
          </p:cNvPr>
          <p:cNvSpPr txBox="1"/>
          <p:nvPr/>
        </p:nvSpPr>
        <p:spPr>
          <a:xfrm>
            <a:off x="560593" y="1570610"/>
            <a:ext cx="6386052"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创建</a:t>
            </a:r>
            <a:r>
              <a:rPr lang="en-US" altLang="zh-CN" sz="2400" dirty="0" err="1">
                <a:latin typeface="黑体" panose="02010609060101010101" pitchFamily="49" charset="-122"/>
                <a:ea typeface="黑体" panose="02010609060101010101" pitchFamily="49" charset="-122"/>
              </a:rPr>
              <a:t>addvec</a:t>
            </a:r>
            <a:r>
              <a:rPr lang="zh-CN" altLang="en-US" sz="2400" dirty="0">
                <a:latin typeface="黑体" panose="02010609060101010101" pitchFamily="49" charset="-122"/>
                <a:ea typeface="黑体" panose="02010609060101010101" pitchFamily="49" charset="-122"/>
              </a:rPr>
              <a:t>和</a:t>
            </a:r>
            <a:r>
              <a:rPr lang="en-US" altLang="zh-CN" sz="2400" dirty="0" err="1">
                <a:latin typeface="黑体" panose="02010609060101010101" pitchFamily="49" charset="-122"/>
                <a:ea typeface="黑体" panose="02010609060101010101" pitchFamily="49" charset="-122"/>
              </a:rPr>
              <a:t>multvec</a:t>
            </a:r>
            <a:r>
              <a:rPr lang="zh-CN" altLang="en-US" sz="2400" dirty="0">
                <a:latin typeface="黑体" panose="02010609060101010101" pitchFamily="49" charset="-122"/>
                <a:ea typeface="黑体" panose="02010609060101010101" pitchFamily="49" charset="-122"/>
              </a:rPr>
              <a:t>两个函数的共享库：</a:t>
            </a:r>
          </a:p>
        </p:txBody>
      </p:sp>
      <p:sp>
        <p:nvSpPr>
          <p:cNvPr id="5" name="文本框 4">
            <a:extLst>
              <a:ext uri="{FF2B5EF4-FFF2-40B4-BE49-F238E27FC236}">
                <a16:creationId xmlns:a16="http://schemas.microsoft.com/office/drawing/2014/main" id="{9AFEE3EA-18F6-45A0-FEDD-36F7F73AD05F}"/>
              </a:ext>
            </a:extLst>
          </p:cNvPr>
          <p:cNvSpPr txBox="1"/>
          <p:nvPr/>
        </p:nvSpPr>
        <p:spPr>
          <a:xfrm>
            <a:off x="499679" y="3089686"/>
            <a:ext cx="6386052" cy="461665"/>
          </a:xfrm>
          <a:prstGeom prst="rect">
            <a:avLst/>
          </a:prstGeom>
          <a:noFill/>
        </p:spPr>
        <p:txBody>
          <a:bodyPr wrap="square" rtlCol="0">
            <a:spAutoFit/>
          </a:bodyPr>
          <a:lstStyle/>
          <a:p>
            <a:r>
              <a:rPr lang="en-US" altLang="zh-CN" sz="2400" dirty="0">
                <a:latin typeface="黑体" panose="02010609060101010101" pitchFamily="49" charset="-122"/>
                <a:ea typeface="黑体" panose="02010609060101010101" pitchFamily="49" charset="-122"/>
              </a:rPr>
              <a:t>main2.c</a:t>
            </a:r>
            <a:r>
              <a:rPr lang="zh-CN" altLang="en-US" sz="2400" dirty="0">
                <a:latin typeface="黑体" panose="02010609060101010101" pitchFamily="49" charset="-122"/>
                <a:ea typeface="黑体" panose="02010609060101010101" pitchFamily="49" charset="-122"/>
              </a:rPr>
              <a:t>使用了</a:t>
            </a:r>
            <a:r>
              <a:rPr lang="en-US" altLang="zh-CN" sz="2400" dirty="0" err="1">
                <a:latin typeface="黑体" panose="02010609060101010101" pitchFamily="49" charset="-122"/>
                <a:ea typeface="黑体" panose="02010609060101010101" pitchFamily="49" charset="-122"/>
              </a:rPr>
              <a:t>addvec</a:t>
            </a:r>
            <a:r>
              <a:rPr lang="zh-CN" altLang="en-US" sz="2400" dirty="0">
                <a:latin typeface="黑体" panose="02010609060101010101" pitchFamily="49" charset="-122"/>
                <a:ea typeface="黑体" panose="02010609060101010101" pitchFamily="49" charset="-122"/>
              </a:rPr>
              <a:t>，创建其可执行文件：</a:t>
            </a:r>
          </a:p>
        </p:txBody>
      </p:sp>
      <p:sp>
        <p:nvSpPr>
          <p:cNvPr id="4" name="灯片编号占位符 3">
            <a:extLst>
              <a:ext uri="{FF2B5EF4-FFF2-40B4-BE49-F238E27FC236}">
                <a16:creationId xmlns:a16="http://schemas.microsoft.com/office/drawing/2014/main" id="{54335438-2041-CF7E-8AF8-A2C2D9D3B5E7}"/>
              </a:ext>
            </a:extLst>
          </p:cNvPr>
          <p:cNvSpPr>
            <a:spLocks noGrp="1"/>
          </p:cNvSpPr>
          <p:nvPr>
            <p:ph type="sldNum" sz="quarter" idx="12"/>
          </p:nvPr>
        </p:nvSpPr>
        <p:spPr/>
        <p:txBody>
          <a:bodyPr/>
          <a:lstStyle/>
          <a:p>
            <a:fld id="{A6E7DE2F-7BFE-4CD3-A5D4-FC76ADD7547F}" type="slidenum">
              <a:rPr lang="zh-CN" altLang="en-US" smtClean="0"/>
              <a:t>12</a:t>
            </a:fld>
            <a:endParaRPr lang="zh-CN" altLang="en-US"/>
          </a:p>
        </p:txBody>
      </p:sp>
    </p:spTree>
    <p:extLst>
      <p:ext uri="{BB962C8B-B14F-4D97-AF65-F5344CB8AC3E}">
        <p14:creationId xmlns:p14="http://schemas.microsoft.com/office/powerpoint/2010/main" val="312907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0">
            <a:extLst>
              <a:ext uri="{FF2B5EF4-FFF2-40B4-BE49-F238E27FC236}">
                <a16:creationId xmlns:a16="http://schemas.microsoft.com/office/drawing/2014/main" id="{E4A82D88-EC1B-E149-B257-923DCA7D6ECC}"/>
              </a:ext>
            </a:extLst>
          </p:cNvPr>
          <p:cNvSpPr txBox="1">
            <a:spLocks noChangeArrowheads="1"/>
          </p:cNvSpPr>
          <p:nvPr/>
        </p:nvSpPr>
        <p:spPr bwMode="auto">
          <a:xfrm>
            <a:off x="447778" y="653763"/>
            <a:ext cx="5383161" cy="6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3600" b="1" dirty="0">
                <a:solidFill>
                  <a:srgbClr val="404040"/>
                </a:solidFill>
                <a:latin typeface="黑体" panose="02010609060101010101" pitchFamily="49" charset="-122"/>
                <a:ea typeface="黑体" panose="02010609060101010101" pitchFamily="49" charset="-122"/>
              </a:rPr>
              <a:t>共享库（</a:t>
            </a:r>
            <a:r>
              <a:rPr lang="en-US" altLang="zh-CN" sz="3600" b="1" dirty="0">
                <a:solidFill>
                  <a:srgbClr val="404040"/>
                </a:solidFill>
                <a:latin typeface="黑体" panose="02010609060101010101" pitchFamily="49" charset="-122"/>
                <a:ea typeface="黑体" panose="02010609060101010101" pitchFamily="49" charset="-122"/>
              </a:rPr>
              <a:t>shared library</a:t>
            </a:r>
            <a:r>
              <a:rPr lang="zh-CN" altLang="en-US" sz="3600" b="1" dirty="0">
                <a:solidFill>
                  <a:srgbClr val="404040"/>
                </a:solidFill>
                <a:latin typeface="黑体" panose="02010609060101010101" pitchFamily="49" charset="-122"/>
                <a:ea typeface="黑体" panose="02010609060101010101" pitchFamily="49" charset="-122"/>
              </a:rPr>
              <a:t>）</a:t>
            </a:r>
          </a:p>
        </p:txBody>
      </p:sp>
      <p:sp>
        <p:nvSpPr>
          <p:cNvPr id="16" name="矩形 15">
            <a:extLst>
              <a:ext uri="{FF2B5EF4-FFF2-40B4-BE49-F238E27FC236}">
                <a16:creationId xmlns:a16="http://schemas.microsoft.com/office/drawing/2014/main" id="{4A5942DE-25C8-5C43-9AC9-32F0AF92A735}"/>
              </a:ext>
            </a:extLst>
          </p:cNvPr>
          <p:cNvSpPr/>
          <p:nvPr/>
        </p:nvSpPr>
        <p:spPr>
          <a:xfrm>
            <a:off x="3232597" y="5745791"/>
            <a:ext cx="8959403" cy="584787"/>
          </a:xfrm>
          <a:prstGeom prst="rect">
            <a:avLst/>
          </a:prstGeom>
          <a:gradFill flip="none" rotWithShape="1">
            <a:gsLst>
              <a:gs pos="0">
                <a:srgbClr val="A32026"/>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EB7DDFC-FBFA-D541-B322-82249AA0CB08}"/>
              </a:ext>
            </a:extLst>
          </p:cNvPr>
          <p:cNvSpPr txBox="1"/>
          <p:nvPr/>
        </p:nvSpPr>
        <p:spPr>
          <a:xfrm>
            <a:off x="1238612" y="5816206"/>
            <a:ext cx="4908187" cy="461665"/>
          </a:xfrm>
          <a:prstGeom prst="rect">
            <a:avLst/>
          </a:prstGeom>
          <a:noFill/>
        </p:spPr>
        <p:txBody>
          <a:bodyPr wrap="square" rtlCol="0">
            <a:spAutoFit/>
          </a:bodyPr>
          <a:lstStyle/>
          <a:p>
            <a:pPr algn="dist"/>
            <a:r>
              <a:rPr kumimoji="1" lang="en-US" altLang="zh-CN" sz="2400" dirty="0">
                <a:solidFill>
                  <a:srgbClr val="A32026"/>
                </a:solidFill>
                <a:latin typeface="+mj-lt"/>
              </a:rPr>
              <a:t>PEKING UNIVERSITY</a:t>
            </a:r>
            <a:endParaRPr kumimoji="1" lang="en" altLang="zh-CN" sz="2400" dirty="0">
              <a:solidFill>
                <a:srgbClr val="A32026"/>
              </a:solidFill>
              <a:latin typeface="+mj-lt"/>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124" y="241828"/>
            <a:ext cx="1547556" cy="456784"/>
          </a:xfrm>
          <a:prstGeom prst="rect">
            <a:avLst/>
          </a:prstGeom>
        </p:spPr>
      </p:pic>
      <p:sp>
        <p:nvSpPr>
          <p:cNvPr id="2" name="文本框 1">
            <a:extLst>
              <a:ext uri="{FF2B5EF4-FFF2-40B4-BE49-F238E27FC236}">
                <a16:creationId xmlns:a16="http://schemas.microsoft.com/office/drawing/2014/main" id="{CBD121A5-5484-AFB7-9B14-29297812443C}"/>
              </a:ext>
            </a:extLst>
          </p:cNvPr>
          <p:cNvSpPr txBox="1"/>
          <p:nvPr/>
        </p:nvSpPr>
        <p:spPr>
          <a:xfrm>
            <a:off x="393700" y="152400"/>
            <a:ext cx="3244799" cy="584775"/>
          </a:xfrm>
          <a:prstGeom prst="rect">
            <a:avLst/>
          </a:prstGeom>
          <a:noFill/>
        </p:spPr>
        <p:txBody>
          <a:bodyPr wrap="none" rtlCol="0">
            <a:spAutoFit/>
          </a:bodyPr>
          <a:lstStyle/>
          <a:p>
            <a:r>
              <a:rPr kumimoji="1" lang="en-US" altLang="zh-CN" sz="3200" dirty="0">
                <a:solidFill>
                  <a:srgbClr val="A32026"/>
                </a:solidFill>
                <a:latin typeface="Arial Black" panose="020B0A04020102020204" pitchFamily="34" charset="0"/>
              </a:rPr>
              <a:t>Linking II </a:t>
            </a:r>
            <a:r>
              <a:rPr kumimoji="1" lang="zh-CN" altLang="en-US" sz="3200" b="1" dirty="0">
                <a:solidFill>
                  <a:srgbClr val="A32026"/>
                </a:solidFill>
                <a:latin typeface="黑体" panose="02010609060101010101" pitchFamily="49" charset="-122"/>
                <a:ea typeface="黑体" panose="02010609060101010101" pitchFamily="49" charset="-122"/>
              </a:rPr>
              <a:t>回课</a:t>
            </a:r>
          </a:p>
        </p:txBody>
      </p:sp>
      <p:pic>
        <p:nvPicPr>
          <p:cNvPr id="11" name="图片 10">
            <a:extLst>
              <a:ext uri="{FF2B5EF4-FFF2-40B4-BE49-F238E27FC236}">
                <a16:creationId xmlns:a16="http://schemas.microsoft.com/office/drawing/2014/main" id="{B7EFCA86-FA07-7C53-E0D2-BCFE1AE24276}"/>
              </a:ext>
            </a:extLst>
          </p:cNvPr>
          <p:cNvPicPr>
            <a:picLocks noChangeAspect="1"/>
          </p:cNvPicPr>
          <p:nvPr/>
        </p:nvPicPr>
        <p:blipFill>
          <a:blip r:embed="rId4"/>
          <a:stretch>
            <a:fillRect/>
          </a:stretch>
        </p:blipFill>
        <p:spPr>
          <a:xfrm>
            <a:off x="6096000" y="909938"/>
            <a:ext cx="5003273" cy="4835853"/>
          </a:xfrm>
          <a:prstGeom prst="rect">
            <a:avLst/>
          </a:prstGeom>
        </p:spPr>
      </p:pic>
      <p:sp>
        <p:nvSpPr>
          <p:cNvPr id="12" name="文本框 11">
            <a:extLst>
              <a:ext uri="{FF2B5EF4-FFF2-40B4-BE49-F238E27FC236}">
                <a16:creationId xmlns:a16="http://schemas.microsoft.com/office/drawing/2014/main" id="{2BE7BBEB-0B96-B3E8-47FD-F6904BB001B1}"/>
              </a:ext>
            </a:extLst>
          </p:cNvPr>
          <p:cNvSpPr txBox="1"/>
          <p:nvPr/>
        </p:nvSpPr>
        <p:spPr>
          <a:xfrm>
            <a:off x="237444" y="2543035"/>
            <a:ext cx="6399330" cy="15696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latin typeface="黑体" panose="02010609060101010101" pitchFamily="49" charset="-122"/>
                <a:ea typeface="黑体" panose="02010609060101010101" pitchFamily="49" charset="-122"/>
              </a:rPr>
              <a:t>动态链接器在程序被加载后执行前</a:t>
            </a:r>
            <a:endParaRPr lang="en-US" altLang="zh-CN" sz="3200" dirty="0">
              <a:latin typeface="黑体" panose="02010609060101010101" pitchFamily="49" charset="-122"/>
              <a:ea typeface="黑体" panose="02010609060101010101" pitchFamily="49" charset="-122"/>
            </a:endParaRPr>
          </a:p>
          <a:p>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rPr>
              <a:t>加载和链接共享库的过程</a:t>
            </a:r>
          </a:p>
        </p:txBody>
      </p:sp>
      <p:sp>
        <p:nvSpPr>
          <p:cNvPr id="13" name="灯片编号占位符 12">
            <a:extLst>
              <a:ext uri="{FF2B5EF4-FFF2-40B4-BE49-F238E27FC236}">
                <a16:creationId xmlns:a16="http://schemas.microsoft.com/office/drawing/2014/main" id="{E191CD6F-003B-EA0B-C753-E627993E8A7B}"/>
              </a:ext>
            </a:extLst>
          </p:cNvPr>
          <p:cNvSpPr>
            <a:spLocks noGrp="1"/>
          </p:cNvSpPr>
          <p:nvPr>
            <p:ph type="sldNum" sz="quarter" idx="12"/>
          </p:nvPr>
        </p:nvSpPr>
        <p:spPr/>
        <p:txBody>
          <a:bodyPr/>
          <a:lstStyle/>
          <a:p>
            <a:fld id="{A6E7DE2F-7BFE-4CD3-A5D4-FC76ADD7547F}" type="slidenum">
              <a:rPr lang="zh-CN" altLang="en-US" smtClean="0"/>
              <a:t>13</a:t>
            </a:fld>
            <a:endParaRPr lang="zh-CN" altLang="en-US"/>
          </a:p>
        </p:txBody>
      </p:sp>
    </p:spTree>
    <p:extLst>
      <p:ext uri="{BB962C8B-B14F-4D97-AF65-F5344CB8AC3E}">
        <p14:creationId xmlns:p14="http://schemas.microsoft.com/office/powerpoint/2010/main" val="907341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0">
            <a:extLst>
              <a:ext uri="{FF2B5EF4-FFF2-40B4-BE49-F238E27FC236}">
                <a16:creationId xmlns:a16="http://schemas.microsoft.com/office/drawing/2014/main" id="{E4A82D88-EC1B-E149-B257-923DCA7D6ECC}"/>
              </a:ext>
            </a:extLst>
          </p:cNvPr>
          <p:cNvSpPr txBox="1">
            <a:spLocks noChangeArrowheads="1"/>
          </p:cNvSpPr>
          <p:nvPr/>
        </p:nvSpPr>
        <p:spPr bwMode="auto">
          <a:xfrm>
            <a:off x="447778" y="653763"/>
            <a:ext cx="5383161" cy="6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3600" b="1" dirty="0">
                <a:solidFill>
                  <a:srgbClr val="404040"/>
                </a:solidFill>
                <a:latin typeface="黑体" panose="02010609060101010101" pitchFamily="49" charset="-122"/>
                <a:ea typeface="黑体" panose="02010609060101010101" pitchFamily="49" charset="-122"/>
              </a:rPr>
              <a:t>共享库（</a:t>
            </a:r>
            <a:r>
              <a:rPr lang="en-US" altLang="zh-CN" sz="3600" b="1" dirty="0">
                <a:solidFill>
                  <a:srgbClr val="404040"/>
                </a:solidFill>
                <a:latin typeface="黑体" panose="02010609060101010101" pitchFamily="49" charset="-122"/>
                <a:ea typeface="黑体" panose="02010609060101010101" pitchFamily="49" charset="-122"/>
              </a:rPr>
              <a:t>shared library</a:t>
            </a:r>
            <a:r>
              <a:rPr lang="zh-CN" altLang="en-US" sz="3600" b="1" dirty="0">
                <a:solidFill>
                  <a:srgbClr val="404040"/>
                </a:solidFill>
                <a:latin typeface="黑体" panose="02010609060101010101" pitchFamily="49" charset="-122"/>
                <a:ea typeface="黑体" panose="02010609060101010101" pitchFamily="49" charset="-122"/>
              </a:rPr>
              <a:t>）</a:t>
            </a:r>
          </a:p>
        </p:txBody>
      </p:sp>
      <p:sp>
        <p:nvSpPr>
          <p:cNvPr id="16" name="矩形 15">
            <a:extLst>
              <a:ext uri="{FF2B5EF4-FFF2-40B4-BE49-F238E27FC236}">
                <a16:creationId xmlns:a16="http://schemas.microsoft.com/office/drawing/2014/main" id="{4A5942DE-25C8-5C43-9AC9-32F0AF92A735}"/>
              </a:ext>
            </a:extLst>
          </p:cNvPr>
          <p:cNvSpPr/>
          <p:nvPr/>
        </p:nvSpPr>
        <p:spPr>
          <a:xfrm>
            <a:off x="3232597" y="5745791"/>
            <a:ext cx="8959403" cy="584787"/>
          </a:xfrm>
          <a:prstGeom prst="rect">
            <a:avLst/>
          </a:prstGeom>
          <a:gradFill flip="none" rotWithShape="1">
            <a:gsLst>
              <a:gs pos="0">
                <a:srgbClr val="A32026"/>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EB7DDFC-FBFA-D541-B322-82249AA0CB08}"/>
              </a:ext>
            </a:extLst>
          </p:cNvPr>
          <p:cNvSpPr txBox="1"/>
          <p:nvPr/>
        </p:nvSpPr>
        <p:spPr>
          <a:xfrm>
            <a:off x="1238612" y="5816206"/>
            <a:ext cx="4908187" cy="461665"/>
          </a:xfrm>
          <a:prstGeom prst="rect">
            <a:avLst/>
          </a:prstGeom>
          <a:noFill/>
        </p:spPr>
        <p:txBody>
          <a:bodyPr wrap="square" rtlCol="0">
            <a:spAutoFit/>
          </a:bodyPr>
          <a:lstStyle/>
          <a:p>
            <a:pPr algn="dist"/>
            <a:r>
              <a:rPr kumimoji="1" lang="en-US" altLang="zh-CN" sz="2400" dirty="0">
                <a:solidFill>
                  <a:srgbClr val="A32026"/>
                </a:solidFill>
                <a:latin typeface="+mj-lt"/>
              </a:rPr>
              <a:t>PEKING UNIVERSITY</a:t>
            </a:r>
            <a:endParaRPr kumimoji="1" lang="en" altLang="zh-CN" sz="2400" dirty="0">
              <a:solidFill>
                <a:srgbClr val="A32026"/>
              </a:solidFill>
              <a:latin typeface="+mj-lt"/>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124" y="241828"/>
            <a:ext cx="1547556" cy="456784"/>
          </a:xfrm>
          <a:prstGeom prst="rect">
            <a:avLst/>
          </a:prstGeom>
        </p:spPr>
      </p:pic>
      <p:sp>
        <p:nvSpPr>
          <p:cNvPr id="2" name="文本框 1">
            <a:extLst>
              <a:ext uri="{FF2B5EF4-FFF2-40B4-BE49-F238E27FC236}">
                <a16:creationId xmlns:a16="http://schemas.microsoft.com/office/drawing/2014/main" id="{CBD121A5-5484-AFB7-9B14-29297812443C}"/>
              </a:ext>
            </a:extLst>
          </p:cNvPr>
          <p:cNvSpPr txBox="1"/>
          <p:nvPr/>
        </p:nvSpPr>
        <p:spPr>
          <a:xfrm>
            <a:off x="393700" y="152400"/>
            <a:ext cx="3244799" cy="584775"/>
          </a:xfrm>
          <a:prstGeom prst="rect">
            <a:avLst/>
          </a:prstGeom>
          <a:noFill/>
        </p:spPr>
        <p:txBody>
          <a:bodyPr wrap="none" rtlCol="0">
            <a:spAutoFit/>
          </a:bodyPr>
          <a:lstStyle/>
          <a:p>
            <a:r>
              <a:rPr kumimoji="1" lang="en-US" altLang="zh-CN" sz="3200" dirty="0">
                <a:solidFill>
                  <a:srgbClr val="A32026"/>
                </a:solidFill>
                <a:latin typeface="Arial Black" panose="020B0A04020102020204" pitchFamily="34" charset="0"/>
              </a:rPr>
              <a:t>Linking II </a:t>
            </a:r>
            <a:r>
              <a:rPr kumimoji="1" lang="zh-CN" altLang="en-US" sz="3200" b="1" dirty="0">
                <a:solidFill>
                  <a:srgbClr val="A32026"/>
                </a:solidFill>
                <a:latin typeface="黑体" panose="02010609060101010101" pitchFamily="49" charset="-122"/>
                <a:ea typeface="黑体" panose="02010609060101010101" pitchFamily="49" charset="-122"/>
              </a:rPr>
              <a:t>回课</a:t>
            </a:r>
          </a:p>
        </p:txBody>
      </p:sp>
      <p:sp>
        <p:nvSpPr>
          <p:cNvPr id="3" name="文本框 2">
            <a:extLst>
              <a:ext uri="{FF2B5EF4-FFF2-40B4-BE49-F238E27FC236}">
                <a16:creationId xmlns:a16="http://schemas.microsoft.com/office/drawing/2014/main" id="{30AF9BCB-8B48-3780-A1D3-1EF4290B61CF}"/>
              </a:ext>
            </a:extLst>
          </p:cNvPr>
          <p:cNvSpPr txBox="1"/>
          <p:nvPr/>
        </p:nvSpPr>
        <p:spPr>
          <a:xfrm>
            <a:off x="412710" y="1700742"/>
            <a:ext cx="11468177" cy="3539430"/>
          </a:xfrm>
          <a:prstGeom prst="rect">
            <a:avLst/>
          </a:prstGeom>
          <a:noFill/>
        </p:spPr>
        <p:txBody>
          <a:bodyPr wrap="square" rtlCol="0">
            <a:spAutoFit/>
          </a:bodyPr>
          <a:lstStyle/>
          <a:p>
            <a:pPr algn="l"/>
            <a:r>
              <a:rPr lang="zh-CN" altLang="en-US" sz="2800" b="0" i="0" dirty="0">
                <a:effectLst/>
                <a:latin typeface="黑体" panose="02010609060101010101" pitchFamily="49" charset="-122"/>
                <a:ea typeface="黑体" panose="02010609060101010101" pitchFamily="49" charset="-122"/>
              </a:rPr>
              <a:t>动态链接器还可以在运行中要求动态链接器加载和链接某个共享库。</a:t>
            </a:r>
            <a:endParaRPr lang="en-US" altLang="zh-CN" sz="2800" b="0" i="0" dirty="0">
              <a:effectLst/>
              <a:latin typeface="黑体" panose="02010609060101010101" pitchFamily="49" charset="-122"/>
              <a:ea typeface="黑体" panose="02010609060101010101" pitchFamily="49" charset="-122"/>
            </a:endParaRPr>
          </a:p>
          <a:p>
            <a:pPr algn="l"/>
            <a:endParaRPr lang="en-US" altLang="zh-CN" sz="2800" dirty="0">
              <a:latin typeface="黑体" panose="02010609060101010101" pitchFamily="49" charset="-122"/>
              <a:ea typeface="黑体" panose="02010609060101010101" pitchFamily="49" charset="-122"/>
            </a:endParaRPr>
          </a:p>
          <a:p>
            <a:pPr algn="l"/>
            <a:r>
              <a:rPr lang="zh-CN" altLang="en-US" sz="2800" b="0" i="0" dirty="0">
                <a:effectLst/>
                <a:latin typeface="黑体" panose="02010609060101010101" pitchFamily="49" charset="-122"/>
                <a:ea typeface="黑体" panose="02010609060101010101" pitchFamily="49" charset="-122"/>
              </a:rPr>
              <a:t>如：</a:t>
            </a:r>
            <a:endParaRPr lang="en-US" altLang="zh-CN" sz="2800" b="0" i="0" dirty="0">
              <a:effectLst/>
              <a:latin typeface="黑体" panose="02010609060101010101" pitchFamily="49" charset="-122"/>
              <a:ea typeface="黑体" panose="02010609060101010101" pitchFamily="49" charset="-122"/>
            </a:endParaRPr>
          </a:p>
          <a:p>
            <a:pPr algn="l"/>
            <a:endParaRPr lang="en-US" altLang="zh-CN" sz="2800" dirty="0">
              <a:latin typeface="黑体" panose="02010609060101010101" pitchFamily="49" charset="-122"/>
              <a:ea typeface="黑体" panose="02010609060101010101" pitchFamily="49" charset="-122"/>
            </a:endParaRPr>
          </a:p>
          <a:p>
            <a:pPr algn="l"/>
            <a:r>
              <a:rPr lang="en-US" altLang="zh-CN" sz="2800" b="0" i="0" dirty="0">
                <a:effectLst/>
                <a:latin typeface="黑体" panose="02010609060101010101" pitchFamily="49" charset="-122"/>
                <a:ea typeface="黑体" panose="02010609060101010101" pitchFamily="49" charset="-122"/>
              </a:rPr>
              <a:t>·</a:t>
            </a:r>
            <a:r>
              <a:rPr lang="zh-CN" altLang="en-US" sz="2800" b="0" i="0" dirty="0">
                <a:effectLst/>
                <a:latin typeface="黑体" panose="02010609060101010101" pitchFamily="49" charset="-122"/>
                <a:ea typeface="黑体" panose="02010609060101010101" pitchFamily="49" charset="-122"/>
              </a:rPr>
              <a:t>分发软件（更新应用软件）</a:t>
            </a:r>
            <a:endParaRPr lang="en-US" altLang="zh-CN" sz="2800" b="0" i="0" dirty="0">
              <a:effectLst/>
              <a:latin typeface="黑体" panose="02010609060101010101" pitchFamily="49" charset="-122"/>
              <a:ea typeface="黑体" panose="02010609060101010101" pitchFamily="49" charset="-122"/>
            </a:endParaRPr>
          </a:p>
          <a:p>
            <a:pPr algn="l"/>
            <a:endParaRPr lang="en-US" altLang="zh-CN" sz="2800" dirty="0">
              <a:latin typeface="黑体" panose="02010609060101010101" pitchFamily="49" charset="-122"/>
              <a:ea typeface="黑体" panose="02010609060101010101" pitchFamily="49" charset="-122"/>
            </a:endParaRPr>
          </a:p>
          <a:p>
            <a:pPr algn="l"/>
            <a:r>
              <a:rPr lang="en-US" altLang="zh-CN" sz="2800" b="0" i="0" dirty="0">
                <a:effectLst/>
                <a:latin typeface="黑体" panose="02010609060101010101" pitchFamily="49" charset="-122"/>
                <a:ea typeface="黑体" panose="02010609060101010101" pitchFamily="49" charset="-122"/>
              </a:rPr>
              <a:t>·</a:t>
            </a:r>
            <a:r>
              <a:rPr lang="zh-CN" altLang="en-US" sz="2800" b="0" i="0" dirty="0">
                <a:effectLst/>
                <a:latin typeface="黑体" panose="02010609060101010101" pitchFamily="49" charset="-122"/>
                <a:ea typeface="黑体" panose="02010609060101010101" pitchFamily="49" charset="-122"/>
              </a:rPr>
              <a:t>构建高性能</a:t>
            </a:r>
            <a:r>
              <a:rPr lang="en-US" altLang="zh-CN" sz="2800" b="0" i="0" dirty="0">
                <a:effectLst/>
                <a:latin typeface="黑体" panose="02010609060101010101" pitchFamily="49" charset="-122"/>
                <a:ea typeface="黑体" panose="02010609060101010101" pitchFamily="49" charset="-122"/>
              </a:rPr>
              <a:t>Web</a:t>
            </a:r>
            <a:r>
              <a:rPr lang="zh-CN" altLang="en-US" sz="2800" b="0" i="0" dirty="0">
                <a:effectLst/>
                <a:latin typeface="黑体" panose="02010609060101010101" pitchFamily="49" charset="-122"/>
                <a:ea typeface="黑体" panose="02010609060101010101" pitchFamily="49" charset="-122"/>
              </a:rPr>
              <a:t>服务器（在</a:t>
            </a:r>
            <a:r>
              <a:rPr lang="en-US" altLang="zh-CN" sz="2800" b="0" i="0" dirty="0">
                <a:effectLst/>
                <a:latin typeface="黑体" panose="02010609060101010101" pitchFamily="49" charset="-122"/>
                <a:ea typeface="黑体" panose="02010609060101010101" pitchFamily="49" charset="-122"/>
              </a:rPr>
              <a:t>Web</a:t>
            </a:r>
            <a:r>
              <a:rPr lang="zh-CN" altLang="en-US" sz="2800" b="0" i="0" dirty="0">
                <a:effectLst/>
                <a:latin typeface="黑体" panose="02010609060101010101" pitchFamily="49" charset="-122"/>
                <a:ea typeface="黑体" panose="02010609060101010101" pitchFamily="49" charset="-122"/>
              </a:rPr>
              <a:t>中生成个性化的动态内容）</a:t>
            </a:r>
            <a:endParaRPr lang="en-US" altLang="zh-CN" sz="2800" b="0" i="0" dirty="0">
              <a:effectLst/>
              <a:latin typeface="黑体" panose="02010609060101010101" pitchFamily="49" charset="-122"/>
              <a:ea typeface="黑体" panose="02010609060101010101" pitchFamily="49" charset="-122"/>
            </a:endParaRPr>
          </a:p>
          <a:p>
            <a:pPr algn="l"/>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此时只需一个函数调用的开销，对繁忙的网站有很大影响。</a:t>
            </a:r>
            <a:endParaRPr lang="zh-CN" altLang="en-US" sz="2800" b="0" i="0" dirty="0">
              <a:effectLst/>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D952F9FB-D23B-A3D2-7BEE-03137A11057E}"/>
              </a:ext>
            </a:extLst>
          </p:cNvPr>
          <p:cNvSpPr>
            <a:spLocks noGrp="1"/>
          </p:cNvSpPr>
          <p:nvPr>
            <p:ph type="sldNum" sz="quarter" idx="12"/>
          </p:nvPr>
        </p:nvSpPr>
        <p:spPr/>
        <p:txBody>
          <a:bodyPr/>
          <a:lstStyle/>
          <a:p>
            <a:fld id="{A6E7DE2F-7BFE-4CD3-A5D4-FC76ADD7547F}" type="slidenum">
              <a:rPr lang="zh-CN" altLang="en-US" smtClean="0"/>
              <a:t>14</a:t>
            </a:fld>
            <a:endParaRPr lang="zh-CN" altLang="en-US"/>
          </a:p>
        </p:txBody>
      </p:sp>
    </p:spTree>
    <p:extLst>
      <p:ext uri="{BB962C8B-B14F-4D97-AF65-F5344CB8AC3E}">
        <p14:creationId xmlns:p14="http://schemas.microsoft.com/office/powerpoint/2010/main" val="739258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0">
            <a:extLst>
              <a:ext uri="{FF2B5EF4-FFF2-40B4-BE49-F238E27FC236}">
                <a16:creationId xmlns:a16="http://schemas.microsoft.com/office/drawing/2014/main" id="{E4A82D88-EC1B-E149-B257-923DCA7D6ECC}"/>
              </a:ext>
            </a:extLst>
          </p:cNvPr>
          <p:cNvSpPr txBox="1">
            <a:spLocks noChangeArrowheads="1"/>
          </p:cNvSpPr>
          <p:nvPr/>
        </p:nvSpPr>
        <p:spPr bwMode="auto">
          <a:xfrm>
            <a:off x="447778" y="653763"/>
            <a:ext cx="5383161" cy="6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3600" b="1" dirty="0">
                <a:solidFill>
                  <a:srgbClr val="404040"/>
                </a:solidFill>
                <a:latin typeface="黑体" panose="02010609060101010101" pitchFamily="49" charset="-122"/>
                <a:ea typeface="黑体" panose="02010609060101010101" pitchFamily="49" charset="-122"/>
              </a:rPr>
              <a:t>共享库（</a:t>
            </a:r>
            <a:r>
              <a:rPr lang="en-US" altLang="zh-CN" sz="3600" b="1" dirty="0">
                <a:solidFill>
                  <a:srgbClr val="404040"/>
                </a:solidFill>
                <a:latin typeface="黑体" panose="02010609060101010101" pitchFamily="49" charset="-122"/>
                <a:ea typeface="黑体" panose="02010609060101010101" pitchFamily="49" charset="-122"/>
              </a:rPr>
              <a:t>shared library</a:t>
            </a:r>
            <a:r>
              <a:rPr lang="zh-CN" altLang="en-US" sz="3600" b="1" dirty="0">
                <a:solidFill>
                  <a:srgbClr val="404040"/>
                </a:solidFill>
                <a:latin typeface="黑体" panose="02010609060101010101" pitchFamily="49" charset="-122"/>
                <a:ea typeface="黑体" panose="02010609060101010101" pitchFamily="49" charset="-122"/>
              </a:rPr>
              <a:t>）</a:t>
            </a:r>
          </a:p>
        </p:txBody>
      </p:sp>
      <p:sp>
        <p:nvSpPr>
          <p:cNvPr id="16" name="矩形 15">
            <a:extLst>
              <a:ext uri="{FF2B5EF4-FFF2-40B4-BE49-F238E27FC236}">
                <a16:creationId xmlns:a16="http://schemas.microsoft.com/office/drawing/2014/main" id="{4A5942DE-25C8-5C43-9AC9-32F0AF92A735}"/>
              </a:ext>
            </a:extLst>
          </p:cNvPr>
          <p:cNvSpPr/>
          <p:nvPr/>
        </p:nvSpPr>
        <p:spPr>
          <a:xfrm>
            <a:off x="3232597" y="5745791"/>
            <a:ext cx="8959403" cy="584787"/>
          </a:xfrm>
          <a:prstGeom prst="rect">
            <a:avLst/>
          </a:prstGeom>
          <a:gradFill flip="none" rotWithShape="1">
            <a:gsLst>
              <a:gs pos="0">
                <a:srgbClr val="A32026"/>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EB7DDFC-FBFA-D541-B322-82249AA0CB08}"/>
              </a:ext>
            </a:extLst>
          </p:cNvPr>
          <p:cNvSpPr txBox="1"/>
          <p:nvPr/>
        </p:nvSpPr>
        <p:spPr>
          <a:xfrm>
            <a:off x="1238612" y="5816206"/>
            <a:ext cx="4908187" cy="461665"/>
          </a:xfrm>
          <a:prstGeom prst="rect">
            <a:avLst/>
          </a:prstGeom>
          <a:noFill/>
        </p:spPr>
        <p:txBody>
          <a:bodyPr wrap="square" rtlCol="0">
            <a:spAutoFit/>
          </a:bodyPr>
          <a:lstStyle/>
          <a:p>
            <a:pPr algn="dist"/>
            <a:r>
              <a:rPr kumimoji="1" lang="en-US" altLang="zh-CN" sz="2400" dirty="0">
                <a:solidFill>
                  <a:srgbClr val="A32026"/>
                </a:solidFill>
                <a:latin typeface="+mj-lt"/>
              </a:rPr>
              <a:t>PEKING UNIVERSITY</a:t>
            </a:r>
            <a:endParaRPr kumimoji="1" lang="en" altLang="zh-CN" sz="2400" dirty="0">
              <a:solidFill>
                <a:srgbClr val="A32026"/>
              </a:solidFill>
              <a:latin typeface="+mj-lt"/>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124" y="241828"/>
            <a:ext cx="1547556" cy="456784"/>
          </a:xfrm>
          <a:prstGeom prst="rect">
            <a:avLst/>
          </a:prstGeom>
        </p:spPr>
      </p:pic>
      <p:sp>
        <p:nvSpPr>
          <p:cNvPr id="2" name="文本框 1">
            <a:extLst>
              <a:ext uri="{FF2B5EF4-FFF2-40B4-BE49-F238E27FC236}">
                <a16:creationId xmlns:a16="http://schemas.microsoft.com/office/drawing/2014/main" id="{CBD121A5-5484-AFB7-9B14-29297812443C}"/>
              </a:ext>
            </a:extLst>
          </p:cNvPr>
          <p:cNvSpPr txBox="1"/>
          <p:nvPr/>
        </p:nvSpPr>
        <p:spPr>
          <a:xfrm>
            <a:off x="393700" y="152400"/>
            <a:ext cx="3244799" cy="584775"/>
          </a:xfrm>
          <a:prstGeom prst="rect">
            <a:avLst/>
          </a:prstGeom>
          <a:noFill/>
        </p:spPr>
        <p:txBody>
          <a:bodyPr wrap="none" rtlCol="0">
            <a:spAutoFit/>
          </a:bodyPr>
          <a:lstStyle/>
          <a:p>
            <a:r>
              <a:rPr kumimoji="1" lang="en-US" altLang="zh-CN" sz="3200" dirty="0">
                <a:solidFill>
                  <a:srgbClr val="A32026"/>
                </a:solidFill>
                <a:latin typeface="Arial Black" panose="020B0A04020102020204" pitchFamily="34" charset="0"/>
              </a:rPr>
              <a:t>Linking II </a:t>
            </a:r>
            <a:r>
              <a:rPr kumimoji="1" lang="zh-CN" altLang="en-US" sz="3200" b="1" dirty="0">
                <a:solidFill>
                  <a:srgbClr val="A32026"/>
                </a:solidFill>
                <a:latin typeface="黑体" panose="02010609060101010101" pitchFamily="49" charset="-122"/>
                <a:ea typeface="黑体" panose="02010609060101010101" pitchFamily="49" charset="-122"/>
              </a:rPr>
              <a:t>回课</a:t>
            </a:r>
          </a:p>
        </p:txBody>
      </p:sp>
      <p:pic>
        <p:nvPicPr>
          <p:cNvPr id="5" name="图片 4">
            <a:extLst>
              <a:ext uri="{FF2B5EF4-FFF2-40B4-BE49-F238E27FC236}">
                <a16:creationId xmlns:a16="http://schemas.microsoft.com/office/drawing/2014/main" id="{7892DBFD-65DE-9F72-CDF2-E97F991403B1}"/>
              </a:ext>
            </a:extLst>
          </p:cNvPr>
          <p:cNvPicPr>
            <a:picLocks noChangeAspect="1"/>
          </p:cNvPicPr>
          <p:nvPr/>
        </p:nvPicPr>
        <p:blipFill>
          <a:blip r:embed="rId4"/>
          <a:stretch>
            <a:fillRect/>
          </a:stretch>
        </p:blipFill>
        <p:spPr>
          <a:xfrm>
            <a:off x="458684" y="1306281"/>
            <a:ext cx="4819650" cy="723900"/>
          </a:xfrm>
          <a:prstGeom prst="rect">
            <a:avLst/>
          </a:prstGeom>
        </p:spPr>
      </p:pic>
      <p:sp>
        <p:nvSpPr>
          <p:cNvPr id="6" name="文本框 5">
            <a:extLst>
              <a:ext uri="{FF2B5EF4-FFF2-40B4-BE49-F238E27FC236}">
                <a16:creationId xmlns:a16="http://schemas.microsoft.com/office/drawing/2014/main" id="{70BABCC7-BF52-5363-5BDE-EA38F50062EE}"/>
              </a:ext>
            </a:extLst>
          </p:cNvPr>
          <p:cNvSpPr txBox="1"/>
          <p:nvPr/>
        </p:nvSpPr>
        <p:spPr>
          <a:xfrm>
            <a:off x="506944" y="1994173"/>
            <a:ext cx="9227185" cy="1649275"/>
          </a:xfrm>
          <a:prstGeom prst="rect">
            <a:avLst/>
          </a:prstGeom>
          <a:noFill/>
        </p:spPr>
        <p:txBody>
          <a:bodyPr wrap="square" rtlCol="0" anchor="t">
            <a:noAutofit/>
          </a:bodyPr>
          <a:lstStyle/>
          <a:p>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d</a:t>
            </a:r>
            <a:r>
              <a:rPr lang="zh-CN" altLang="en-US" dirty="0">
                <a:latin typeface="黑体" panose="02010609060101010101" pitchFamily="49" charset="-122"/>
                <a:ea typeface="黑体" panose="02010609060101010101" pitchFamily="49" charset="-122"/>
              </a:rPr>
              <a:t>lopen函数加载和链接共享库</a:t>
            </a:r>
            <a:r>
              <a:rPr lang="en-US" altLang="zh-CN" dirty="0">
                <a:latin typeface="黑体" panose="02010609060101010101" pitchFamily="49" charset="-122"/>
                <a:ea typeface="黑体" panose="02010609060101010101" pitchFamily="49" charset="-122"/>
              </a:rPr>
              <a:t>filename</a:t>
            </a:r>
            <a:endParaRPr lang="zh-CN" altLang="en-US"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 fl</a:t>
            </a:r>
            <a:r>
              <a:rPr lang="en-US" altLang="zh-CN" dirty="0">
                <a:latin typeface="黑体" panose="02010609060101010101" pitchFamily="49" charset="-122"/>
                <a:ea typeface="黑体" panose="02010609060101010101" pitchFamily="49" charset="-122"/>
              </a:rPr>
              <a:t>a</a:t>
            </a:r>
            <a:r>
              <a:rPr lang="zh-CN" altLang="en-US" dirty="0">
                <a:latin typeface="黑体" panose="02010609060101010101" pitchFamily="49" charset="-122"/>
                <a:ea typeface="黑体" panose="02010609060101010101" pitchFamily="49" charset="-122"/>
              </a:rPr>
              <a:t>g参数表示链接器何时符号解析</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 RTLD_NOW：立即解析对外部符号的引用</a:t>
            </a:r>
          </a:p>
          <a:p>
            <a:r>
              <a:rPr lang="zh-CN" altLang="en-US" dirty="0">
                <a:latin typeface="黑体" panose="02010609060101010101" pitchFamily="49" charset="-122"/>
                <a:ea typeface="黑体" panose="02010609060101010101" pitchFamily="49" charset="-122"/>
              </a:rPr>
              <a:t> RTLD_LAZY：推迟符号解析，直到执行来自库中的代码</a:t>
            </a:r>
          </a:p>
        </p:txBody>
      </p:sp>
      <p:pic>
        <p:nvPicPr>
          <p:cNvPr id="7" name="图片 6">
            <a:extLst>
              <a:ext uri="{FF2B5EF4-FFF2-40B4-BE49-F238E27FC236}">
                <a16:creationId xmlns:a16="http://schemas.microsoft.com/office/drawing/2014/main" id="{39554491-D6B6-24E1-62EC-EF1826DD729A}"/>
              </a:ext>
            </a:extLst>
          </p:cNvPr>
          <p:cNvPicPr>
            <a:picLocks noChangeAspect="1"/>
          </p:cNvPicPr>
          <p:nvPr/>
        </p:nvPicPr>
        <p:blipFill>
          <a:blip r:embed="rId5"/>
          <a:stretch>
            <a:fillRect/>
          </a:stretch>
        </p:blipFill>
        <p:spPr>
          <a:xfrm>
            <a:off x="509484" y="3218523"/>
            <a:ext cx="4015105" cy="522605"/>
          </a:xfrm>
          <a:prstGeom prst="rect">
            <a:avLst/>
          </a:prstGeom>
        </p:spPr>
      </p:pic>
      <p:sp>
        <p:nvSpPr>
          <p:cNvPr id="8" name="文本框 7">
            <a:extLst>
              <a:ext uri="{FF2B5EF4-FFF2-40B4-BE49-F238E27FC236}">
                <a16:creationId xmlns:a16="http://schemas.microsoft.com/office/drawing/2014/main" id="{7013644D-A9F5-5464-4F00-30E3B53A58FE}"/>
              </a:ext>
            </a:extLst>
          </p:cNvPr>
          <p:cNvSpPr txBox="1"/>
          <p:nvPr/>
        </p:nvSpPr>
        <p:spPr>
          <a:xfrm>
            <a:off x="509484" y="3732797"/>
            <a:ext cx="8585355" cy="369332"/>
          </a:xfrm>
          <a:prstGeom prst="rect">
            <a:avLst/>
          </a:prstGeom>
          <a:noFill/>
        </p:spPr>
        <p:txBody>
          <a:bodyPr wrap="square" rtlCol="0" anchor="t">
            <a:spAutoFit/>
          </a:bodyPr>
          <a:lstStyle/>
          <a:p>
            <a:r>
              <a:rPr lang="zh-CN" altLang="en-US" dirty="0">
                <a:latin typeface="黑体" panose="02010609060101010101" pitchFamily="49" charset="-122"/>
                <a:ea typeface="黑体" panose="02010609060101010101" pitchFamily="49" charset="-122"/>
              </a:rPr>
              <a:t>• 根据已打开的共享库的句柄handle和符号名称symbol，返回符号的地址</a:t>
            </a:r>
          </a:p>
        </p:txBody>
      </p:sp>
      <p:pic>
        <p:nvPicPr>
          <p:cNvPr id="9" name="图片 8">
            <a:extLst>
              <a:ext uri="{FF2B5EF4-FFF2-40B4-BE49-F238E27FC236}">
                <a16:creationId xmlns:a16="http://schemas.microsoft.com/office/drawing/2014/main" id="{310C963F-9970-C465-0AE9-800B3C5517AB}"/>
              </a:ext>
            </a:extLst>
          </p:cNvPr>
          <p:cNvPicPr>
            <a:picLocks noChangeAspect="1"/>
          </p:cNvPicPr>
          <p:nvPr/>
        </p:nvPicPr>
        <p:blipFill>
          <a:blip r:embed="rId6"/>
          <a:stretch>
            <a:fillRect/>
          </a:stretch>
        </p:blipFill>
        <p:spPr>
          <a:xfrm>
            <a:off x="580514" y="4044486"/>
            <a:ext cx="2361565" cy="569595"/>
          </a:xfrm>
          <a:prstGeom prst="rect">
            <a:avLst/>
          </a:prstGeom>
        </p:spPr>
      </p:pic>
      <p:sp>
        <p:nvSpPr>
          <p:cNvPr id="11" name="文本框 10">
            <a:extLst>
              <a:ext uri="{FF2B5EF4-FFF2-40B4-BE49-F238E27FC236}">
                <a16:creationId xmlns:a16="http://schemas.microsoft.com/office/drawing/2014/main" id="{8D2CB370-D3BE-32D7-6C1A-324EC57A3FAB}"/>
              </a:ext>
            </a:extLst>
          </p:cNvPr>
          <p:cNvSpPr txBox="1"/>
          <p:nvPr/>
        </p:nvSpPr>
        <p:spPr>
          <a:xfrm>
            <a:off x="506944" y="4623001"/>
            <a:ext cx="6096000" cy="369332"/>
          </a:xfrm>
          <a:prstGeom prst="rect">
            <a:avLst/>
          </a:prstGeom>
          <a:noFill/>
        </p:spPr>
        <p:txBody>
          <a:bodyPr wrap="square" rtlCol="0" anchor="t">
            <a:spAutoFit/>
          </a:bodyPr>
          <a:lstStyle/>
          <a:p>
            <a:r>
              <a:rPr lang="zh-CN" altLang="en-US" dirty="0">
                <a:latin typeface="黑体" panose="02010609060101010101" pitchFamily="49" charset="-122"/>
                <a:ea typeface="黑体" panose="02010609060101010101" pitchFamily="49" charset="-122"/>
              </a:rPr>
              <a:t>• 使用dlclose来卸载这个由handle指向的库</a:t>
            </a:r>
          </a:p>
        </p:txBody>
      </p:sp>
      <p:pic>
        <p:nvPicPr>
          <p:cNvPr id="12" name="图片 11">
            <a:extLst>
              <a:ext uri="{FF2B5EF4-FFF2-40B4-BE49-F238E27FC236}">
                <a16:creationId xmlns:a16="http://schemas.microsoft.com/office/drawing/2014/main" id="{31B88154-A164-C8DD-E763-D50E45109294}"/>
              </a:ext>
            </a:extLst>
          </p:cNvPr>
          <p:cNvPicPr>
            <a:picLocks noChangeAspect="1"/>
          </p:cNvPicPr>
          <p:nvPr/>
        </p:nvPicPr>
        <p:blipFill>
          <a:blip r:embed="rId7"/>
          <a:stretch>
            <a:fillRect/>
          </a:stretch>
        </p:blipFill>
        <p:spPr>
          <a:xfrm>
            <a:off x="506944" y="4932833"/>
            <a:ext cx="2361565" cy="549910"/>
          </a:xfrm>
          <a:prstGeom prst="rect">
            <a:avLst/>
          </a:prstGeom>
        </p:spPr>
      </p:pic>
      <p:sp>
        <p:nvSpPr>
          <p:cNvPr id="13" name="文本框 12">
            <a:extLst>
              <a:ext uri="{FF2B5EF4-FFF2-40B4-BE49-F238E27FC236}">
                <a16:creationId xmlns:a16="http://schemas.microsoft.com/office/drawing/2014/main" id="{312413CE-8703-A6D1-5E9B-F0EC3712C7B1}"/>
              </a:ext>
            </a:extLst>
          </p:cNvPr>
          <p:cNvSpPr txBox="1"/>
          <p:nvPr/>
        </p:nvSpPr>
        <p:spPr>
          <a:xfrm>
            <a:off x="506944" y="5409484"/>
            <a:ext cx="9622790" cy="368300"/>
          </a:xfrm>
          <a:prstGeom prst="rect">
            <a:avLst/>
          </a:prstGeom>
          <a:noFill/>
        </p:spPr>
        <p:txBody>
          <a:bodyPr wrap="square" rtlCol="0" anchor="t">
            <a:spAutoFit/>
          </a:bodyPr>
          <a:lstStyle/>
          <a:p>
            <a:r>
              <a:rPr lang="zh-CN" altLang="en-US" dirty="0">
                <a:latin typeface="黑体" panose="02010609060101010101" pitchFamily="49" charset="-122"/>
                <a:ea typeface="黑体" panose="02010609060101010101" pitchFamily="49" charset="-122"/>
              </a:rPr>
              <a:t>• 若上面三种函数发生错误，则会返回一个字符串，若没有则返回NULL</a:t>
            </a:r>
          </a:p>
        </p:txBody>
      </p:sp>
      <p:sp>
        <p:nvSpPr>
          <p:cNvPr id="14" name="灯片编号占位符 13">
            <a:extLst>
              <a:ext uri="{FF2B5EF4-FFF2-40B4-BE49-F238E27FC236}">
                <a16:creationId xmlns:a16="http://schemas.microsoft.com/office/drawing/2014/main" id="{6B461BD9-E440-2A48-F3D8-45D5AB1A0213}"/>
              </a:ext>
            </a:extLst>
          </p:cNvPr>
          <p:cNvSpPr>
            <a:spLocks noGrp="1"/>
          </p:cNvSpPr>
          <p:nvPr>
            <p:ph type="sldNum" sz="quarter" idx="12"/>
          </p:nvPr>
        </p:nvSpPr>
        <p:spPr/>
        <p:txBody>
          <a:bodyPr/>
          <a:lstStyle/>
          <a:p>
            <a:fld id="{A6E7DE2F-7BFE-4CD3-A5D4-FC76ADD7547F}" type="slidenum">
              <a:rPr lang="zh-CN" altLang="en-US" smtClean="0"/>
              <a:t>15</a:t>
            </a:fld>
            <a:endParaRPr lang="zh-CN" altLang="en-US"/>
          </a:p>
        </p:txBody>
      </p:sp>
    </p:spTree>
    <p:extLst>
      <p:ext uri="{BB962C8B-B14F-4D97-AF65-F5344CB8AC3E}">
        <p14:creationId xmlns:p14="http://schemas.microsoft.com/office/powerpoint/2010/main" val="3965958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0">
            <a:extLst>
              <a:ext uri="{FF2B5EF4-FFF2-40B4-BE49-F238E27FC236}">
                <a16:creationId xmlns:a16="http://schemas.microsoft.com/office/drawing/2014/main" id="{E4A82D88-EC1B-E149-B257-923DCA7D6ECC}"/>
              </a:ext>
            </a:extLst>
          </p:cNvPr>
          <p:cNvSpPr txBox="1">
            <a:spLocks noChangeArrowheads="1"/>
          </p:cNvSpPr>
          <p:nvPr/>
        </p:nvSpPr>
        <p:spPr bwMode="auto">
          <a:xfrm>
            <a:off x="447778" y="653763"/>
            <a:ext cx="5383161" cy="6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3600" b="1" dirty="0">
                <a:solidFill>
                  <a:srgbClr val="404040"/>
                </a:solidFill>
                <a:latin typeface="黑体" panose="02010609060101010101" pitchFamily="49" charset="-122"/>
                <a:ea typeface="黑体" panose="02010609060101010101" pitchFamily="49" charset="-122"/>
              </a:rPr>
              <a:t>共享库（</a:t>
            </a:r>
            <a:r>
              <a:rPr lang="en-US" altLang="zh-CN" sz="3600" b="1" dirty="0">
                <a:solidFill>
                  <a:srgbClr val="404040"/>
                </a:solidFill>
                <a:latin typeface="黑体" panose="02010609060101010101" pitchFamily="49" charset="-122"/>
                <a:ea typeface="黑体" panose="02010609060101010101" pitchFamily="49" charset="-122"/>
              </a:rPr>
              <a:t>shared library</a:t>
            </a:r>
            <a:r>
              <a:rPr lang="zh-CN" altLang="en-US" sz="3600" b="1" dirty="0">
                <a:solidFill>
                  <a:srgbClr val="404040"/>
                </a:solidFill>
                <a:latin typeface="黑体" panose="02010609060101010101" pitchFamily="49" charset="-122"/>
                <a:ea typeface="黑体" panose="02010609060101010101" pitchFamily="49" charset="-122"/>
              </a:rPr>
              <a:t>）</a:t>
            </a:r>
          </a:p>
        </p:txBody>
      </p:sp>
      <p:sp>
        <p:nvSpPr>
          <p:cNvPr id="16" name="矩形 15">
            <a:extLst>
              <a:ext uri="{FF2B5EF4-FFF2-40B4-BE49-F238E27FC236}">
                <a16:creationId xmlns:a16="http://schemas.microsoft.com/office/drawing/2014/main" id="{4A5942DE-25C8-5C43-9AC9-32F0AF92A735}"/>
              </a:ext>
            </a:extLst>
          </p:cNvPr>
          <p:cNvSpPr/>
          <p:nvPr/>
        </p:nvSpPr>
        <p:spPr>
          <a:xfrm>
            <a:off x="3232597" y="5745791"/>
            <a:ext cx="8959403" cy="584787"/>
          </a:xfrm>
          <a:prstGeom prst="rect">
            <a:avLst/>
          </a:prstGeom>
          <a:gradFill flip="none" rotWithShape="1">
            <a:gsLst>
              <a:gs pos="0">
                <a:srgbClr val="A32026"/>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EB7DDFC-FBFA-D541-B322-82249AA0CB08}"/>
              </a:ext>
            </a:extLst>
          </p:cNvPr>
          <p:cNvSpPr txBox="1"/>
          <p:nvPr/>
        </p:nvSpPr>
        <p:spPr>
          <a:xfrm>
            <a:off x="1238612" y="5816206"/>
            <a:ext cx="4908187" cy="461665"/>
          </a:xfrm>
          <a:prstGeom prst="rect">
            <a:avLst/>
          </a:prstGeom>
          <a:noFill/>
        </p:spPr>
        <p:txBody>
          <a:bodyPr wrap="square" rtlCol="0">
            <a:spAutoFit/>
          </a:bodyPr>
          <a:lstStyle/>
          <a:p>
            <a:pPr algn="dist"/>
            <a:r>
              <a:rPr kumimoji="1" lang="en-US" altLang="zh-CN" sz="2400" dirty="0">
                <a:solidFill>
                  <a:srgbClr val="A32026"/>
                </a:solidFill>
                <a:latin typeface="+mj-lt"/>
              </a:rPr>
              <a:t>PEKING UNIVERSITY</a:t>
            </a:r>
            <a:endParaRPr kumimoji="1" lang="en" altLang="zh-CN" sz="2400" dirty="0">
              <a:solidFill>
                <a:srgbClr val="A32026"/>
              </a:solidFill>
              <a:latin typeface="+mj-lt"/>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124" y="241828"/>
            <a:ext cx="1547556" cy="456784"/>
          </a:xfrm>
          <a:prstGeom prst="rect">
            <a:avLst/>
          </a:prstGeom>
        </p:spPr>
      </p:pic>
      <p:sp>
        <p:nvSpPr>
          <p:cNvPr id="2" name="文本框 1">
            <a:extLst>
              <a:ext uri="{FF2B5EF4-FFF2-40B4-BE49-F238E27FC236}">
                <a16:creationId xmlns:a16="http://schemas.microsoft.com/office/drawing/2014/main" id="{CBD121A5-5484-AFB7-9B14-29297812443C}"/>
              </a:ext>
            </a:extLst>
          </p:cNvPr>
          <p:cNvSpPr txBox="1"/>
          <p:nvPr/>
        </p:nvSpPr>
        <p:spPr>
          <a:xfrm>
            <a:off x="393700" y="152400"/>
            <a:ext cx="3244799" cy="584775"/>
          </a:xfrm>
          <a:prstGeom prst="rect">
            <a:avLst/>
          </a:prstGeom>
          <a:noFill/>
        </p:spPr>
        <p:txBody>
          <a:bodyPr wrap="none" rtlCol="0">
            <a:spAutoFit/>
          </a:bodyPr>
          <a:lstStyle/>
          <a:p>
            <a:r>
              <a:rPr kumimoji="1" lang="en-US" altLang="zh-CN" sz="3200" dirty="0">
                <a:solidFill>
                  <a:srgbClr val="A32026"/>
                </a:solidFill>
                <a:latin typeface="Arial Black" panose="020B0A04020102020204" pitchFamily="34" charset="0"/>
              </a:rPr>
              <a:t>Linking II </a:t>
            </a:r>
            <a:r>
              <a:rPr kumimoji="1" lang="zh-CN" altLang="en-US" sz="3200" b="1" dirty="0">
                <a:solidFill>
                  <a:srgbClr val="A32026"/>
                </a:solidFill>
                <a:latin typeface="黑体" panose="02010609060101010101" pitchFamily="49" charset="-122"/>
                <a:ea typeface="黑体" panose="02010609060101010101" pitchFamily="49" charset="-122"/>
              </a:rPr>
              <a:t>回课</a:t>
            </a:r>
          </a:p>
        </p:txBody>
      </p:sp>
      <p:sp>
        <p:nvSpPr>
          <p:cNvPr id="3" name="文本框 2">
            <a:extLst>
              <a:ext uri="{FF2B5EF4-FFF2-40B4-BE49-F238E27FC236}">
                <a16:creationId xmlns:a16="http://schemas.microsoft.com/office/drawing/2014/main" id="{30AF9BCB-8B48-3780-A1D3-1EF4290B61CF}"/>
              </a:ext>
            </a:extLst>
          </p:cNvPr>
          <p:cNvSpPr txBox="1"/>
          <p:nvPr/>
        </p:nvSpPr>
        <p:spPr>
          <a:xfrm>
            <a:off x="447778" y="1415001"/>
            <a:ext cx="11468177" cy="4401205"/>
          </a:xfrm>
          <a:prstGeom prst="rect">
            <a:avLst/>
          </a:prstGeom>
          <a:noFill/>
        </p:spPr>
        <p:txBody>
          <a:bodyPr wrap="square" rtlCol="0">
            <a:spAutoFit/>
          </a:bodyPr>
          <a:lstStyle/>
          <a:p>
            <a:pPr algn="l"/>
            <a:r>
              <a:rPr lang="zh-CN" altLang="en-US" sz="2800" dirty="0">
                <a:latin typeface="黑体" panose="02010609060101010101" pitchFamily="49" charset="-122"/>
                <a:ea typeface="黑体" panose="02010609060101010101" pitchFamily="49" charset="-122"/>
              </a:rPr>
              <a:t>问题：</a:t>
            </a:r>
            <a:endParaRPr lang="en-US" altLang="zh-CN" sz="2800" dirty="0">
              <a:latin typeface="黑体" panose="02010609060101010101" pitchFamily="49" charset="-122"/>
              <a:ea typeface="黑体" panose="02010609060101010101" pitchFamily="49" charset="-122"/>
            </a:endParaRPr>
          </a:p>
          <a:p>
            <a:pPr algn="l"/>
            <a:endParaRPr lang="en-US" altLang="zh-CN" sz="2800" b="0" i="0" dirty="0">
              <a:effectLst/>
              <a:latin typeface="黑体" panose="02010609060101010101" pitchFamily="49" charset="-122"/>
              <a:ea typeface="黑体" panose="02010609060101010101" pitchFamily="49" charset="-122"/>
            </a:endParaRPr>
          </a:p>
          <a:p>
            <a:pPr algn="l"/>
            <a:r>
              <a:rPr lang="zh-CN" altLang="en-US" sz="2800" dirty="0">
                <a:latin typeface="黑体" panose="02010609060101010101" pitchFamily="49" charset="-122"/>
                <a:ea typeface="黑体" panose="02010609060101010101" pitchFamily="49" charset="-122"/>
              </a:rPr>
              <a:t>多个进程如何共享程序的一个副本？</a:t>
            </a:r>
            <a:endParaRPr lang="en-US" altLang="zh-CN" sz="2800" dirty="0">
              <a:latin typeface="黑体" panose="02010609060101010101" pitchFamily="49" charset="-122"/>
              <a:ea typeface="黑体" panose="02010609060101010101" pitchFamily="49" charset="-122"/>
            </a:endParaRPr>
          </a:p>
          <a:p>
            <a:pPr algn="l"/>
            <a:endParaRPr lang="en-US" altLang="zh-CN" sz="2800" b="0" i="0" dirty="0">
              <a:effectLst/>
              <a:latin typeface="黑体" panose="02010609060101010101" pitchFamily="49" charset="-122"/>
              <a:ea typeface="黑体" panose="02010609060101010101" pitchFamily="49" charset="-122"/>
            </a:endParaRPr>
          </a:p>
          <a:p>
            <a:pPr algn="l"/>
            <a:r>
              <a:rPr lang="zh-CN" altLang="en-US" sz="2800" dirty="0">
                <a:latin typeface="黑体" panose="02010609060101010101" pitchFamily="49" charset="-122"/>
                <a:ea typeface="黑体" panose="02010609060101010101" pitchFamily="49" charset="-122"/>
              </a:rPr>
              <a:t>若给每个共享库分配专用的地址空间片，并总在此处加载，则：</a:t>
            </a:r>
            <a:endParaRPr lang="en-US" altLang="zh-CN" sz="2800" dirty="0">
              <a:latin typeface="黑体" panose="02010609060101010101" pitchFamily="49" charset="-122"/>
              <a:ea typeface="黑体" panose="02010609060101010101" pitchFamily="49" charset="-122"/>
            </a:endParaRPr>
          </a:p>
          <a:p>
            <a:pPr algn="l"/>
            <a:endParaRPr lang="en-US" altLang="zh-CN" sz="2800" dirty="0">
              <a:latin typeface="黑体" panose="02010609060101010101" pitchFamily="49" charset="-122"/>
              <a:ea typeface="黑体" panose="02010609060101010101" pitchFamily="49" charset="-122"/>
            </a:endParaRPr>
          </a:p>
          <a:p>
            <a:pPr algn="l"/>
            <a:r>
              <a:rPr lang="zh-CN" altLang="en-US" sz="2800" b="0" i="0" dirty="0">
                <a:effectLst/>
                <a:latin typeface="黑体" panose="02010609060101010101" pitchFamily="49" charset="-122"/>
                <a:ea typeface="黑体" panose="02010609060101010101" pitchFamily="49" charset="-122"/>
              </a:rPr>
              <a:t>空间使用效率不高；</a:t>
            </a:r>
            <a:endParaRPr lang="en-US" altLang="zh-CN" sz="2800" b="0" i="0" dirty="0">
              <a:effectLst/>
              <a:latin typeface="黑体" panose="02010609060101010101" pitchFamily="49" charset="-122"/>
              <a:ea typeface="黑体" panose="02010609060101010101" pitchFamily="49" charset="-122"/>
            </a:endParaRPr>
          </a:p>
          <a:p>
            <a:pPr algn="l"/>
            <a:r>
              <a:rPr lang="zh-CN" altLang="en-US" sz="2800" b="0" i="0" dirty="0">
                <a:effectLst/>
                <a:latin typeface="黑体" panose="02010609060101010101" pitchFamily="49" charset="-122"/>
                <a:ea typeface="黑体" panose="02010609060101010101" pitchFamily="49" charset="-122"/>
              </a:rPr>
              <a:t>库修改后可能要寻找新的空间；</a:t>
            </a:r>
            <a:endParaRPr lang="en-US" altLang="zh-CN" sz="2800" b="0" i="0" dirty="0">
              <a:effectLst/>
              <a:latin typeface="黑体" panose="02010609060101010101" pitchFamily="49" charset="-122"/>
              <a:ea typeface="黑体" panose="02010609060101010101" pitchFamily="49" charset="-122"/>
            </a:endParaRPr>
          </a:p>
          <a:p>
            <a:pPr algn="l"/>
            <a:r>
              <a:rPr lang="zh-CN" altLang="en-US" sz="2800" dirty="0">
                <a:latin typeface="黑体" panose="02010609060101010101" pitchFamily="49" charset="-122"/>
                <a:ea typeface="黑体" panose="02010609060101010101" pitchFamily="49" charset="-122"/>
              </a:rPr>
              <a:t>大量库及其版本库使地址空间分裂成大量不能使用的小洞；</a:t>
            </a:r>
            <a:endParaRPr lang="en-US" altLang="zh-CN" sz="2800" dirty="0">
              <a:latin typeface="黑体" panose="02010609060101010101" pitchFamily="49" charset="-122"/>
              <a:ea typeface="黑体" panose="02010609060101010101" pitchFamily="49" charset="-122"/>
            </a:endParaRPr>
          </a:p>
          <a:p>
            <a:pPr algn="l"/>
            <a:r>
              <a:rPr lang="zh-CN" altLang="en-US" sz="2800" b="0" i="0" dirty="0">
                <a:effectLst/>
                <a:latin typeface="黑体" panose="02010609060101010101" pitchFamily="49" charset="-122"/>
                <a:ea typeface="黑体" panose="02010609060101010101" pitchFamily="49" charset="-122"/>
              </a:rPr>
              <a:t>每个系统库的分配也不同。</a:t>
            </a:r>
          </a:p>
        </p:txBody>
      </p:sp>
      <p:sp>
        <p:nvSpPr>
          <p:cNvPr id="4" name="灯片编号占位符 3">
            <a:extLst>
              <a:ext uri="{FF2B5EF4-FFF2-40B4-BE49-F238E27FC236}">
                <a16:creationId xmlns:a16="http://schemas.microsoft.com/office/drawing/2014/main" id="{26BACB9B-B8AA-B55B-74CC-3D8C3F667CD1}"/>
              </a:ext>
            </a:extLst>
          </p:cNvPr>
          <p:cNvSpPr>
            <a:spLocks noGrp="1"/>
          </p:cNvSpPr>
          <p:nvPr>
            <p:ph type="sldNum" sz="quarter" idx="12"/>
          </p:nvPr>
        </p:nvSpPr>
        <p:spPr/>
        <p:txBody>
          <a:bodyPr/>
          <a:lstStyle/>
          <a:p>
            <a:fld id="{A6E7DE2F-7BFE-4CD3-A5D4-FC76ADD7547F}" type="slidenum">
              <a:rPr lang="zh-CN" altLang="en-US" smtClean="0"/>
              <a:t>16</a:t>
            </a:fld>
            <a:endParaRPr lang="zh-CN" altLang="en-US"/>
          </a:p>
        </p:txBody>
      </p:sp>
    </p:spTree>
    <p:extLst>
      <p:ext uri="{BB962C8B-B14F-4D97-AF65-F5344CB8AC3E}">
        <p14:creationId xmlns:p14="http://schemas.microsoft.com/office/powerpoint/2010/main" val="2784526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0">
            <a:extLst>
              <a:ext uri="{FF2B5EF4-FFF2-40B4-BE49-F238E27FC236}">
                <a16:creationId xmlns:a16="http://schemas.microsoft.com/office/drawing/2014/main" id="{E4A82D88-EC1B-E149-B257-923DCA7D6ECC}"/>
              </a:ext>
            </a:extLst>
          </p:cNvPr>
          <p:cNvSpPr txBox="1">
            <a:spLocks noChangeArrowheads="1"/>
          </p:cNvSpPr>
          <p:nvPr/>
        </p:nvSpPr>
        <p:spPr bwMode="auto">
          <a:xfrm>
            <a:off x="447778" y="653763"/>
            <a:ext cx="5383161" cy="6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3600" b="1" dirty="0">
                <a:solidFill>
                  <a:srgbClr val="404040"/>
                </a:solidFill>
                <a:latin typeface="黑体" panose="02010609060101010101" pitchFamily="49" charset="-122"/>
                <a:ea typeface="黑体" panose="02010609060101010101" pitchFamily="49" charset="-122"/>
              </a:rPr>
              <a:t>共享库（</a:t>
            </a:r>
            <a:r>
              <a:rPr lang="en-US" altLang="zh-CN" sz="3600" b="1" dirty="0">
                <a:solidFill>
                  <a:srgbClr val="404040"/>
                </a:solidFill>
                <a:latin typeface="黑体" panose="02010609060101010101" pitchFamily="49" charset="-122"/>
                <a:ea typeface="黑体" panose="02010609060101010101" pitchFamily="49" charset="-122"/>
              </a:rPr>
              <a:t>shared library</a:t>
            </a:r>
            <a:r>
              <a:rPr lang="zh-CN" altLang="en-US" sz="3600" b="1" dirty="0">
                <a:solidFill>
                  <a:srgbClr val="404040"/>
                </a:solidFill>
                <a:latin typeface="黑体" panose="02010609060101010101" pitchFamily="49" charset="-122"/>
                <a:ea typeface="黑体" panose="02010609060101010101" pitchFamily="49" charset="-122"/>
              </a:rPr>
              <a:t>）</a:t>
            </a:r>
          </a:p>
        </p:txBody>
      </p:sp>
      <p:sp>
        <p:nvSpPr>
          <p:cNvPr id="16" name="矩形 15">
            <a:extLst>
              <a:ext uri="{FF2B5EF4-FFF2-40B4-BE49-F238E27FC236}">
                <a16:creationId xmlns:a16="http://schemas.microsoft.com/office/drawing/2014/main" id="{4A5942DE-25C8-5C43-9AC9-32F0AF92A735}"/>
              </a:ext>
            </a:extLst>
          </p:cNvPr>
          <p:cNvSpPr/>
          <p:nvPr/>
        </p:nvSpPr>
        <p:spPr>
          <a:xfrm>
            <a:off x="3232597" y="5745791"/>
            <a:ext cx="8959403" cy="584787"/>
          </a:xfrm>
          <a:prstGeom prst="rect">
            <a:avLst/>
          </a:prstGeom>
          <a:gradFill flip="none" rotWithShape="1">
            <a:gsLst>
              <a:gs pos="0">
                <a:srgbClr val="A32026"/>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EB7DDFC-FBFA-D541-B322-82249AA0CB08}"/>
              </a:ext>
            </a:extLst>
          </p:cNvPr>
          <p:cNvSpPr txBox="1"/>
          <p:nvPr/>
        </p:nvSpPr>
        <p:spPr>
          <a:xfrm>
            <a:off x="1238612" y="5816206"/>
            <a:ext cx="4908187" cy="461665"/>
          </a:xfrm>
          <a:prstGeom prst="rect">
            <a:avLst/>
          </a:prstGeom>
          <a:noFill/>
        </p:spPr>
        <p:txBody>
          <a:bodyPr wrap="square" rtlCol="0">
            <a:spAutoFit/>
          </a:bodyPr>
          <a:lstStyle/>
          <a:p>
            <a:pPr algn="dist"/>
            <a:r>
              <a:rPr kumimoji="1" lang="en-US" altLang="zh-CN" sz="2400" dirty="0">
                <a:solidFill>
                  <a:srgbClr val="A32026"/>
                </a:solidFill>
                <a:latin typeface="+mj-lt"/>
              </a:rPr>
              <a:t>PEKING UNIVERSITY</a:t>
            </a:r>
            <a:endParaRPr kumimoji="1" lang="en" altLang="zh-CN" sz="2400" dirty="0">
              <a:solidFill>
                <a:srgbClr val="A32026"/>
              </a:solidFill>
              <a:latin typeface="+mj-lt"/>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124" y="241828"/>
            <a:ext cx="1547556" cy="456784"/>
          </a:xfrm>
          <a:prstGeom prst="rect">
            <a:avLst/>
          </a:prstGeom>
        </p:spPr>
      </p:pic>
      <p:sp>
        <p:nvSpPr>
          <p:cNvPr id="2" name="文本框 1">
            <a:extLst>
              <a:ext uri="{FF2B5EF4-FFF2-40B4-BE49-F238E27FC236}">
                <a16:creationId xmlns:a16="http://schemas.microsoft.com/office/drawing/2014/main" id="{CBD121A5-5484-AFB7-9B14-29297812443C}"/>
              </a:ext>
            </a:extLst>
          </p:cNvPr>
          <p:cNvSpPr txBox="1"/>
          <p:nvPr/>
        </p:nvSpPr>
        <p:spPr>
          <a:xfrm>
            <a:off x="393700" y="152400"/>
            <a:ext cx="3244799" cy="584775"/>
          </a:xfrm>
          <a:prstGeom prst="rect">
            <a:avLst/>
          </a:prstGeom>
          <a:noFill/>
        </p:spPr>
        <p:txBody>
          <a:bodyPr wrap="none" rtlCol="0">
            <a:spAutoFit/>
          </a:bodyPr>
          <a:lstStyle/>
          <a:p>
            <a:r>
              <a:rPr kumimoji="1" lang="en-US" altLang="zh-CN" sz="3200" dirty="0">
                <a:solidFill>
                  <a:srgbClr val="A32026"/>
                </a:solidFill>
                <a:latin typeface="Arial Black" panose="020B0A04020102020204" pitchFamily="34" charset="0"/>
              </a:rPr>
              <a:t>Linking II </a:t>
            </a:r>
            <a:r>
              <a:rPr kumimoji="1" lang="zh-CN" altLang="en-US" sz="3200" b="1" dirty="0">
                <a:solidFill>
                  <a:srgbClr val="A32026"/>
                </a:solidFill>
                <a:latin typeface="黑体" panose="02010609060101010101" pitchFamily="49" charset="-122"/>
                <a:ea typeface="黑体" panose="02010609060101010101" pitchFamily="49" charset="-122"/>
              </a:rPr>
              <a:t>回课</a:t>
            </a:r>
          </a:p>
        </p:txBody>
      </p:sp>
      <p:sp>
        <p:nvSpPr>
          <p:cNvPr id="3" name="文本框 2">
            <a:extLst>
              <a:ext uri="{FF2B5EF4-FFF2-40B4-BE49-F238E27FC236}">
                <a16:creationId xmlns:a16="http://schemas.microsoft.com/office/drawing/2014/main" id="{30AF9BCB-8B48-3780-A1D3-1EF4290B61CF}"/>
              </a:ext>
            </a:extLst>
          </p:cNvPr>
          <p:cNvSpPr txBox="1"/>
          <p:nvPr/>
        </p:nvSpPr>
        <p:spPr>
          <a:xfrm>
            <a:off x="412710" y="1709969"/>
            <a:ext cx="11468177" cy="3108543"/>
          </a:xfrm>
          <a:prstGeom prst="rect">
            <a:avLst/>
          </a:prstGeom>
          <a:noFill/>
        </p:spPr>
        <p:txBody>
          <a:bodyPr wrap="square" rtlCol="0">
            <a:spAutoFit/>
          </a:bodyPr>
          <a:lstStyle/>
          <a:p>
            <a:pPr algn="l"/>
            <a:r>
              <a:rPr lang="zh-CN" altLang="en-US" sz="2800" dirty="0">
                <a:latin typeface="黑体" panose="02010609060101010101" pitchFamily="49" charset="-122"/>
                <a:ea typeface="黑体" panose="02010609060101010101" pitchFamily="49" charset="-122"/>
              </a:rPr>
              <a:t>位置无关代码（</a:t>
            </a:r>
            <a:r>
              <a:rPr lang="en-US" altLang="zh-CN" sz="2800" dirty="0">
                <a:latin typeface="黑体" panose="02010609060101010101" pitchFamily="49" charset="-122"/>
                <a:ea typeface="黑体" panose="02010609060101010101" pitchFamily="49" charset="-122"/>
              </a:rPr>
              <a:t>PIC</a:t>
            </a:r>
            <a:r>
              <a:rPr lang="zh-CN" altLang="en-US"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pPr algn="l"/>
            <a:endParaRPr lang="en-US" altLang="zh-CN" sz="2800" b="0" i="0" dirty="0">
              <a:effectLst/>
              <a:latin typeface="黑体" panose="02010609060101010101" pitchFamily="49" charset="-122"/>
              <a:ea typeface="黑体" panose="02010609060101010101" pitchFamily="49" charset="-122"/>
            </a:endParaRPr>
          </a:p>
          <a:p>
            <a:pPr algn="l"/>
            <a:r>
              <a:rPr lang="zh-CN" altLang="en-US" sz="2800" b="0" i="0" dirty="0">
                <a:effectLst/>
                <a:latin typeface="黑体" panose="02010609060101010101" pitchFamily="49" charset="-122"/>
                <a:ea typeface="黑体" panose="02010609060101010101" pitchFamily="49" charset="-122"/>
              </a:rPr>
              <a:t>可以加载而无需重定位的代码。</a:t>
            </a:r>
            <a:endParaRPr lang="en-US" altLang="zh-CN" sz="2800" b="0" i="0" dirty="0">
              <a:effectLst/>
              <a:latin typeface="黑体" panose="02010609060101010101" pitchFamily="49" charset="-122"/>
              <a:ea typeface="黑体" panose="02010609060101010101" pitchFamily="49" charset="-122"/>
            </a:endParaRPr>
          </a:p>
          <a:p>
            <a:pPr algn="l"/>
            <a:endParaRPr lang="en-US" altLang="zh-CN" sz="2800" dirty="0">
              <a:latin typeface="黑体" panose="02010609060101010101" pitchFamily="49" charset="-122"/>
              <a:ea typeface="黑体" panose="02010609060101010101" pitchFamily="49" charset="-122"/>
            </a:endParaRPr>
          </a:p>
          <a:p>
            <a:pPr algn="l"/>
            <a:r>
              <a:rPr lang="zh-CN" altLang="en-US" sz="2800" dirty="0">
                <a:latin typeface="黑体" panose="02010609060101010101" pitchFamily="49" charset="-122"/>
                <a:ea typeface="黑体" panose="02010609060101010101" pitchFamily="49" charset="-122"/>
              </a:rPr>
              <a:t>使用</a:t>
            </a:r>
            <a:r>
              <a:rPr lang="en-US" altLang="zh-CN" sz="2800" dirty="0">
                <a:latin typeface="黑体" panose="02010609060101010101" pitchFamily="49" charset="-122"/>
                <a:ea typeface="黑体" panose="02010609060101010101" pitchFamily="49" charset="-122"/>
              </a:rPr>
              <a:t>PIC</a:t>
            </a:r>
            <a:r>
              <a:rPr lang="zh-CN" altLang="en-US" sz="2800" dirty="0">
                <a:latin typeface="黑体" panose="02010609060101010101" pitchFamily="49" charset="-122"/>
                <a:ea typeface="黑体" panose="02010609060101010101" pitchFamily="49" charset="-122"/>
              </a:rPr>
              <a:t>可以让无限多个进程共享一个共享模块的代码代码段的单一副本。</a:t>
            </a:r>
            <a:endParaRPr lang="en-US" altLang="zh-CN" sz="2800" dirty="0">
              <a:latin typeface="黑体" panose="02010609060101010101" pitchFamily="49" charset="-122"/>
              <a:ea typeface="黑体" panose="02010609060101010101" pitchFamily="49" charset="-122"/>
            </a:endParaRPr>
          </a:p>
          <a:p>
            <a:pPr algn="l"/>
            <a:endParaRPr lang="en-US" altLang="zh-CN" sz="2800" b="0" i="0" dirty="0">
              <a:effectLst/>
              <a:latin typeface="黑体" panose="02010609060101010101" pitchFamily="49" charset="-122"/>
              <a:ea typeface="黑体" panose="02010609060101010101" pitchFamily="49" charset="-122"/>
            </a:endParaRPr>
          </a:p>
          <a:p>
            <a:pPr algn="l"/>
            <a:r>
              <a:rPr lang="zh-CN" altLang="en-US" sz="2800" b="0" i="0" dirty="0">
                <a:effectLst/>
                <a:latin typeface="黑体" panose="02010609060101010101" pitchFamily="49" charset="-122"/>
                <a:ea typeface="黑体" panose="02010609060101010101" pitchFamily="49" charset="-122"/>
              </a:rPr>
              <a:t>对</a:t>
            </a:r>
            <a:r>
              <a:rPr lang="en-US" altLang="zh-CN" sz="2800" b="0" i="0" dirty="0">
                <a:effectLst/>
                <a:latin typeface="黑体" panose="02010609060101010101" pitchFamily="49" charset="-122"/>
                <a:ea typeface="黑体" panose="02010609060101010101" pitchFamily="49" charset="-122"/>
              </a:rPr>
              <a:t>GCC</a:t>
            </a:r>
            <a:r>
              <a:rPr lang="zh-CN" altLang="en-US" sz="2800" b="0" i="0" dirty="0">
                <a:effectLst/>
                <a:latin typeface="黑体" panose="02010609060101010101" pitchFamily="49" charset="-122"/>
                <a:ea typeface="黑体" panose="02010609060101010101" pitchFamily="49" charset="-122"/>
              </a:rPr>
              <a:t>使用</a:t>
            </a:r>
            <a:r>
              <a:rPr lang="en-US" altLang="zh-CN" sz="2800" dirty="0">
                <a:latin typeface="黑体" panose="02010609060101010101" pitchFamily="49" charset="-122"/>
                <a:ea typeface="黑体" panose="02010609060101010101" pitchFamily="49" charset="-122"/>
              </a:rPr>
              <a:t>-</a:t>
            </a:r>
            <a:r>
              <a:rPr lang="en-US" altLang="zh-CN" sz="2800" dirty="0" err="1">
                <a:latin typeface="黑体" panose="02010609060101010101" pitchFamily="49" charset="-122"/>
                <a:ea typeface="黑体" panose="02010609060101010101" pitchFamily="49" charset="-122"/>
              </a:rPr>
              <a:t>fpic</a:t>
            </a:r>
            <a:r>
              <a:rPr lang="zh-CN" altLang="en-US" sz="2800" dirty="0">
                <a:latin typeface="黑体" panose="02010609060101010101" pitchFamily="49" charset="-122"/>
                <a:ea typeface="黑体" panose="02010609060101010101" pitchFamily="49" charset="-122"/>
              </a:rPr>
              <a:t>选项生成</a:t>
            </a:r>
            <a:r>
              <a:rPr lang="en-US" altLang="zh-CN" sz="2800" dirty="0">
                <a:latin typeface="黑体" panose="02010609060101010101" pitchFamily="49" charset="-122"/>
                <a:ea typeface="黑体" panose="02010609060101010101" pitchFamily="49" charset="-122"/>
              </a:rPr>
              <a:t>PIC</a:t>
            </a:r>
            <a:r>
              <a:rPr lang="zh-CN" altLang="en-US" sz="2800" dirty="0">
                <a:latin typeface="黑体" panose="02010609060101010101" pitchFamily="49" charset="-122"/>
                <a:ea typeface="黑体" panose="02010609060101010101" pitchFamily="49" charset="-122"/>
              </a:rPr>
              <a:t>代码。（共享库的编译必须使用）</a:t>
            </a:r>
            <a:endParaRPr lang="zh-CN" altLang="en-US" sz="2800" b="0" i="0" dirty="0">
              <a:effectLst/>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46A0710C-1DDF-5986-6868-541FFFE5E0E2}"/>
              </a:ext>
            </a:extLst>
          </p:cNvPr>
          <p:cNvSpPr>
            <a:spLocks noGrp="1"/>
          </p:cNvSpPr>
          <p:nvPr>
            <p:ph type="sldNum" sz="quarter" idx="12"/>
          </p:nvPr>
        </p:nvSpPr>
        <p:spPr/>
        <p:txBody>
          <a:bodyPr/>
          <a:lstStyle/>
          <a:p>
            <a:fld id="{A6E7DE2F-7BFE-4CD3-A5D4-FC76ADD7547F}" type="slidenum">
              <a:rPr lang="zh-CN" altLang="en-US" smtClean="0"/>
              <a:t>17</a:t>
            </a:fld>
            <a:endParaRPr lang="zh-CN" altLang="en-US"/>
          </a:p>
        </p:txBody>
      </p:sp>
    </p:spTree>
    <p:extLst>
      <p:ext uri="{BB962C8B-B14F-4D97-AF65-F5344CB8AC3E}">
        <p14:creationId xmlns:p14="http://schemas.microsoft.com/office/powerpoint/2010/main" val="464414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0">
            <a:extLst>
              <a:ext uri="{FF2B5EF4-FFF2-40B4-BE49-F238E27FC236}">
                <a16:creationId xmlns:a16="http://schemas.microsoft.com/office/drawing/2014/main" id="{E4A82D88-EC1B-E149-B257-923DCA7D6ECC}"/>
              </a:ext>
            </a:extLst>
          </p:cNvPr>
          <p:cNvSpPr txBox="1">
            <a:spLocks noChangeArrowheads="1"/>
          </p:cNvSpPr>
          <p:nvPr/>
        </p:nvSpPr>
        <p:spPr bwMode="auto">
          <a:xfrm>
            <a:off x="447778" y="653763"/>
            <a:ext cx="5383161" cy="6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3600" b="1" dirty="0">
                <a:solidFill>
                  <a:srgbClr val="404040"/>
                </a:solidFill>
                <a:latin typeface="黑体" panose="02010609060101010101" pitchFamily="49" charset="-122"/>
                <a:ea typeface="黑体" panose="02010609060101010101" pitchFamily="49" charset="-122"/>
              </a:rPr>
              <a:t>共享库（</a:t>
            </a:r>
            <a:r>
              <a:rPr lang="en-US" altLang="zh-CN" sz="3600" b="1" dirty="0">
                <a:solidFill>
                  <a:srgbClr val="404040"/>
                </a:solidFill>
                <a:latin typeface="黑体" panose="02010609060101010101" pitchFamily="49" charset="-122"/>
                <a:ea typeface="黑体" panose="02010609060101010101" pitchFamily="49" charset="-122"/>
              </a:rPr>
              <a:t>shared library</a:t>
            </a:r>
            <a:r>
              <a:rPr lang="zh-CN" altLang="en-US" sz="3600" b="1" dirty="0">
                <a:solidFill>
                  <a:srgbClr val="404040"/>
                </a:solidFill>
                <a:latin typeface="黑体" panose="02010609060101010101" pitchFamily="49" charset="-122"/>
                <a:ea typeface="黑体" panose="02010609060101010101" pitchFamily="49" charset="-122"/>
              </a:rPr>
              <a:t>）</a:t>
            </a:r>
          </a:p>
        </p:txBody>
      </p:sp>
      <p:sp>
        <p:nvSpPr>
          <p:cNvPr id="16" name="矩形 15">
            <a:extLst>
              <a:ext uri="{FF2B5EF4-FFF2-40B4-BE49-F238E27FC236}">
                <a16:creationId xmlns:a16="http://schemas.microsoft.com/office/drawing/2014/main" id="{4A5942DE-25C8-5C43-9AC9-32F0AF92A735}"/>
              </a:ext>
            </a:extLst>
          </p:cNvPr>
          <p:cNvSpPr/>
          <p:nvPr/>
        </p:nvSpPr>
        <p:spPr>
          <a:xfrm>
            <a:off x="3232597" y="5745791"/>
            <a:ext cx="8959403" cy="584787"/>
          </a:xfrm>
          <a:prstGeom prst="rect">
            <a:avLst/>
          </a:prstGeom>
          <a:gradFill flip="none" rotWithShape="1">
            <a:gsLst>
              <a:gs pos="0">
                <a:srgbClr val="A32026"/>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EB7DDFC-FBFA-D541-B322-82249AA0CB08}"/>
              </a:ext>
            </a:extLst>
          </p:cNvPr>
          <p:cNvSpPr txBox="1"/>
          <p:nvPr/>
        </p:nvSpPr>
        <p:spPr>
          <a:xfrm>
            <a:off x="1238612" y="5816206"/>
            <a:ext cx="4908187" cy="461665"/>
          </a:xfrm>
          <a:prstGeom prst="rect">
            <a:avLst/>
          </a:prstGeom>
          <a:noFill/>
        </p:spPr>
        <p:txBody>
          <a:bodyPr wrap="square" rtlCol="0">
            <a:spAutoFit/>
          </a:bodyPr>
          <a:lstStyle/>
          <a:p>
            <a:pPr algn="dist"/>
            <a:r>
              <a:rPr kumimoji="1" lang="en-US" altLang="zh-CN" sz="2400" dirty="0">
                <a:solidFill>
                  <a:srgbClr val="A32026"/>
                </a:solidFill>
                <a:latin typeface="+mj-lt"/>
              </a:rPr>
              <a:t>PEKING UNIVERSITY</a:t>
            </a:r>
            <a:endParaRPr kumimoji="1" lang="en" altLang="zh-CN" sz="2400" dirty="0">
              <a:solidFill>
                <a:srgbClr val="A32026"/>
              </a:solidFill>
              <a:latin typeface="+mj-lt"/>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124" y="241828"/>
            <a:ext cx="1547556" cy="456784"/>
          </a:xfrm>
          <a:prstGeom prst="rect">
            <a:avLst/>
          </a:prstGeom>
        </p:spPr>
      </p:pic>
      <p:sp>
        <p:nvSpPr>
          <p:cNvPr id="2" name="文本框 1">
            <a:extLst>
              <a:ext uri="{FF2B5EF4-FFF2-40B4-BE49-F238E27FC236}">
                <a16:creationId xmlns:a16="http://schemas.microsoft.com/office/drawing/2014/main" id="{CBD121A5-5484-AFB7-9B14-29297812443C}"/>
              </a:ext>
            </a:extLst>
          </p:cNvPr>
          <p:cNvSpPr txBox="1"/>
          <p:nvPr/>
        </p:nvSpPr>
        <p:spPr>
          <a:xfrm>
            <a:off x="393700" y="152400"/>
            <a:ext cx="3244799" cy="584775"/>
          </a:xfrm>
          <a:prstGeom prst="rect">
            <a:avLst/>
          </a:prstGeom>
          <a:noFill/>
        </p:spPr>
        <p:txBody>
          <a:bodyPr wrap="none" rtlCol="0">
            <a:spAutoFit/>
          </a:bodyPr>
          <a:lstStyle/>
          <a:p>
            <a:r>
              <a:rPr kumimoji="1" lang="en-US" altLang="zh-CN" sz="3200" dirty="0">
                <a:solidFill>
                  <a:srgbClr val="A32026"/>
                </a:solidFill>
                <a:latin typeface="Arial Black" panose="020B0A04020102020204" pitchFamily="34" charset="0"/>
              </a:rPr>
              <a:t>Linking II </a:t>
            </a:r>
            <a:r>
              <a:rPr kumimoji="1" lang="zh-CN" altLang="en-US" sz="3200" b="1" dirty="0">
                <a:solidFill>
                  <a:srgbClr val="A32026"/>
                </a:solidFill>
                <a:latin typeface="黑体" panose="02010609060101010101" pitchFamily="49" charset="-122"/>
                <a:ea typeface="黑体" panose="02010609060101010101" pitchFamily="49" charset="-122"/>
              </a:rPr>
              <a:t>回课</a:t>
            </a:r>
          </a:p>
        </p:txBody>
      </p:sp>
      <p:pic>
        <p:nvPicPr>
          <p:cNvPr id="5" name="图片 4">
            <a:extLst>
              <a:ext uri="{FF2B5EF4-FFF2-40B4-BE49-F238E27FC236}">
                <a16:creationId xmlns:a16="http://schemas.microsoft.com/office/drawing/2014/main" id="{CF6A0490-D73D-CCF8-5A6C-ACC3724842E5}"/>
              </a:ext>
            </a:extLst>
          </p:cNvPr>
          <p:cNvPicPr>
            <a:picLocks noChangeAspect="1"/>
          </p:cNvPicPr>
          <p:nvPr/>
        </p:nvPicPr>
        <p:blipFill>
          <a:blip r:embed="rId4"/>
          <a:stretch>
            <a:fillRect/>
          </a:stretch>
        </p:blipFill>
        <p:spPr>
          <a:xfrm>
            <a:off x="413209" y="1287429"/>
            <a:ext cx="11459243" cy="4458362"/>
          </a:xfrm>
          <a:prstGeom prst="rect">
            <a:avLst/>
          </a:prstGeom>
        </p:spPr>
      </p:pic>
      <p:sp>
        <p:nvSpPr>
          <p:cNvPr id="6" name="文本框 5">
            <a:extLst>
              <a:ext uri="{FF2B5EF4-FFF2-40B4-BE49-F238E27FC236}">
                <a16:creationId xmlns:a16="http://schemas.microsoft.com/office/drawing/2014/main" id="{91966E83-C00C-12F9-694F-3BBE2A349F00}"/>
              </a:ext>
            </a:extLst>
          </p:cNvPr>
          <p:cNvSpPr txBox="1"/>
          <p:nvPr/>
        </p:nvSpPr>
        <p:spPr>
          <a:xfrm>
            <a:off x="489032" y="1370841"/>
            <a:ext cx="11213935" cy="1384995"/>
          </a:xfrm>
          <a:prstGeom prst="rect">
            <a:avLst/>
          </a:prstGeom>
          <a:noFill/>
        </p:spPr>
        <p:txBody>
          <a:bodyPr wrap="square" rtlCol="0">
            <a:spAutoFit/>
          </a:bodyPr>
          <a:lstStyle/>
          <a:p>
            <a:pPr algn="l"/>
            <a:r>
              <a:rPr lang="en-US" altLang="zh-CN" sz="2800" dirty="0">
                <a:latin typeface="黑体" panose="02010609060101010101" pitchFamily="49" charset="-122"/>
                <a:ea typeface="黑体" panose="02010609060101010101" pitchFamily="49" charset="-122"/>
              </a:rPr>
              <a:t>PIC</a:t>
            </a:r>
            <a:r>
              <a:rPr lang="zh-CN" altLang="en-US" sz="2800" dirty="0">
                <a:latin typeface="黑体" panose="02010609060101010101" pitchFamily="49" charset="-122"/>
                <a:ea typeface="黑体" panose="02010609060101010101" pitchFamily="49" charset="-122"/>
              </a:rPr>
              <a:t>数据引用：</a:t>
            </a:r>
            <a:endParaRPr lang="en-US" altLang="zh-CN" sz="2800" dirty="0">
              <a:latin typeface="黑体" panose="02010609060101010101" pitchFamily="49" charset="-122"/>
              <a:ea typeface="黑体" panose="02010609060101010101" pitchFamily="49" charset="-122"/>
            </a:endParaRPr>
          </a:p>
          <a:p>
            <a:pPr algn="l"/>
            <a:endParaRPr lang="en-US" altLang="zh-CN" sz="2800" dirty="0">
              <a:latin typeface="黑体" panose="02010609060101010101" pitchFamily="49" charset="-122"/>
              <a:ea typeface="黑体" panose="02010609060101010101" pitchFamily="49" charset="-122"/>
            </a:endParaRPr>
          </a:p>
          <a:p>
            <a:pPr algn="l"/>
            <a:endParaRPr lang="zh-CN" altLang="en-US" sz="2800" b="0" i="0" dirty="0">
              <a:effectLst/>
              <a:latin typeface="黑体" panose="02010609060101010101" pitchFamily="49" charset="-122"/>
              <a:ea typeface="黑体" panose="02010609060101010101" pitchFamily="49" charset="-122"/>
            </a:endParaRPr>
          </a:p>
        </p:txBody>
      </p:sp>
      <p:sp>
        <p:nvSpPr>
          <p:cNvPr id="7" name="灯片编号占位符 6">
            <a:extLst>
              <a:ext uri="{FF2B5EF4-FFF2-40B4-BE49-F238E27FC236}">
                <a16:creationId xmlns:a16="http://schemas.microsoft.com/office/drawing/2014/main" id="{923B0733-32CB-DD99-A039-A47AA59C2AE3}"/>
              </a:ext>
            </a:extLst>
          </p:cNvPr>
          <p:cNvSpPr>
            <a:spLocks noGrp="1"/>
          </p:cNvSpPr>
          <p:nvPr>
            <p:ph type="sldNum" sz="quarter" idx="12"/>
          </p:nvPr>
        </p:nvSpPr>
        <p:spPr/>
        <p:txBody>
          <a:bodyPr/>
          <a:lstStyle/>
          <a:p>
            <a:fld id="{A6E7DE2F-7BFE-4CD3-A5D4-FC76ADD7547F}" type="slidenum">
              <a:rPr lang="zh-CN" altLang="en-US" smtClean="0"/>
              <a:t>18</a:t>
            </a:fld>
            <a:endParaRPr lang="zh-CN" altLang="en-US"/>
          </a:p>
        </p:txBody>
      </p:sp>
    </p:spTree>
    <p:extLst>
      <p:ext uri="{BB962C8B-B14F-4D97-AF65-F5344CB8AC3E}">
        <p14:creationId xmlns:p14="http://schemas.microsoft.com/office/powerpoint/2010/main" val="1984442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0">
            <a:extLst>
              <a:ext uri="{FF2B5EF4-FFF2-40B4-BE49-F238E27FC236}">
                <a16:creationId xmlns:a16="http://schemas.microsoft.com/office/drawing/2014/main" id="{E4A82D88-EC1B-E149-B257-923DCA7D6ECC}"/>
              </a:ext>
            </a:extLst>
          </p:cNvPr>
          <p:cNvSpPr txBox="1">
            <a:spLocks noChangeArrowheads="1"/>
          </p:cNvSpPr>
          <p:nvPr/>
        </p:nvSpPr>
        <p:spPr bwMode="auto">
          <a:xfrm>
            <a:off x="447778" y="653763"/>
            <a:ext cx="5383161" cy="6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3600" b="1" dirty="0">
                <a:solidFill>
                  <a:srgbClr val="404040"/>
                </a:solidFill>
                <a:latin typeface="黑体" panose="02010609060101010101" pitchFamily="49" charset="-122"/>
                <a:ea typeface="黑体" panose="02010609060101010101" pitchFamily="49" charset="-122"/>
              </a:rPr>
              <a:t>共享库（</a:t>
            </a:r>
            <a:r>
              <a:rPr lang="en-US" altLang="zh-CN" sz="3600" b="1" dirty="0">
                <a:solidFill>
                  <a:srgbClr val="404040"/>
                </a:solidFill>
                <a:latin typeface="黑体" panose="02010609060101010101" pitchFamily="49" charset="-122"/>
                <a:ea typeface="黑体" panose="02010609060101010101" pitchFamily="49" charset="-122"/>
              </a:rPr>
              <a:t>shared library</a:t>
            </a:r>
            <a:r>
              <a:rPr lang="zh-CN" altLang="en-US" sz="3600" b="1" dirty="0">
                <a:solidFill>
                  <a:srgbClr val="404040"/>
                </a:solidFill>
                <a:latin typeface="黑体" panose="02010609060101010101" pitchFamily="49" charset="-122"/>
                <a:ea typeface="黑体" panose="02010609060101010101" pitchFamily="49" charset="-122"/>
              </a:rPr>
              <a:t>）</a:t>
            </a:r>
          </a:p>
        </p:txBody>
      </p:sp>
      <p:sp>
        <p:nvSpPr>
          <p:cNvPr id="16" name="矩形 15">
            <a:extLst>
              <a:ext uri="{FF2B5EF4-FFF2-40B4-BE49-F238E27FC236}">
                <a16:creationId xmlns:a16="http://schemas.microsoft.com/office/drawing/2014/main" id="{4A5942DE-25C8-5C43-9AC9-32F0AF92A735}"/>
              </a:ext>
            </a:extLst>
          </p:cNvPr>
          <p:cNvSpPr/>
          <p:nvPr/>
        </p:nvSpPr>
        <p:spPr>
          <a:xfrm>
            <a:off x="3232597" y="5745791"/>
            <a:ext cx="8959403" cy="584787"/>
          </a:xfrm>
          <a:prstGeom prst="rect">
            <a:avLst/>
          </a:prstGeom>
          <a:gradFill flip="none" rotWithShape="1">
            <a:gsLst>
              <a:gs pos="0">
                <a:srgbClr val="A32026"/>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EB7DDFC-FBFA-D541-B322-82249AA0CB08}"/>
              </a:ext>
            </a:extLst>
          </p:cNvPr>
          <p:cNvSpPr txBox="1"/>
          <p:nvPr/>
        </p:nvSpPr>
        <p:spPr>
          <a:xfrm>
            <a:off x="1238612" y="5816206"/>
            <a:ext cx="4908187" cy="461665"/>
          </a:xfrm>
          <a:prstGeom prst="rect">
            <a:avLst/>
          </a:prstGeom>
          <a:noFill/>
        </p:spPr>
        <p:txBody>
          <a:bodyPr wrap="square" rtlCol="0">
            <a:spAutoFit/>
          </a:bodyPr>
          <a:lstStyle/>
          <a:p>
            <a:pPr algn="dist"/>
            <a:r>
              <a:rPr kumimoji="1" lang="en-US" altLang="zh-CN" sz="2400" dirty="0">
                <a:solidFill>
                  <a:srgbClr val="A32026"/>
                </a:solidFill>
                <a:latin typeface="+mj-lt"/>
              </a:rPr>
              <a:t>PEKING UNIVERSITY</a:t>
            </a:r>
            <a:endParaRPr kumimoji="1" lang="en" altLang="zh-CN" sz="2400" dirty="0">
              <a:solidFill>
                <a:srgbClr val="A32026"/>
              </a:solidFill>
              <a:latin typeface="+mj-lt"/>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124" y="241828"/>
            <a:ext cx="1547556" cy="456784"/>
          </a:xfrm>
          <a:prstGeom prst="rect">
            <a:avLst/>
          </a:prstGeom>
        </p:spPr>
      </p:pic>
      <p:sp>
        <p:nvSpPr>
          <p:cNvPr id="2" name="文本框 1">
            <a:extLst>
              <a:ext uri="{FF2B5EF4-FFF2-40B4-BE49-F238E27FC236}">
                <a16:creationId xmlns:a16="http://schemas.microsoft.com/office/drawing/2014/main" id="{CBD121A5-5484-AFB7-9B14-29297812443C}"/>
              </a:ext>
            </a:extLst>
          </p:cNvPr>
          <p:cNvSpPr txBox="1"/>
          <p:nvPr/>
        </p:nvSpPr>
        <p:spPr>
          <a:xfrm>
            <a:off x="393700" y="152400"/>
            <a:ext cx="3244799" cy="584775"/>
          </a:xfrm>
          <a:prstGeom prst="rect">
            <a:avLst/>
          </a:prstGeom>
          <a:noFill/>
        </p:spPr>
        <p:txBody>
          <a:bodyPr wrap="none" rtlCol="0">
            <a:spAutoFit/>
          </a:bodyPr>
          <a:lstStyle/>
          <a:p>
            <a:r>
              <a:rPr kumimoji="1" lang="en-US" altLang="zh-CN" sz="3200" dirty="0">
                <a:solidFill>
                  <a:srgbClr val="A32026"/>
                </a:solidFill>
                <a:latin typeface="Arial Black" panose="020B0A04020102020204" pitchFamily="34" charset="0"/>
              </a:rPr>
              <a:t>Linking II </a:t>
            </a:r>
            <a:r>
              <a:rPr kumimoji="1" lang="zh-CN" altLang="en-US" sz="3200" b="1" dirty="0">
                <a:solidFill>
                  <a:srgbClr val="A32026"/>
                </a:solidFill>
                <a:latin typeface="黑体" panose="02010609060101010101" pitchFamily="49" charset="-122"/>
                <a:ea typeface="黑体" panose="02010609060101010101" pitchFamily="49" charset="-122"/>
              </a:rPr>
              <a:t>回课</a:t>
            </a:r>
          </a:p>
        </p:txBody>
      </p:sp>
      <p:sp>
        <p:nvSpPr>
          <p:cNvPr id="3" name="文本框 2">
            <a:extLst>
              <a:ext uri="{FF2B5EF4-FFF2-40B4-BE49-F238E27FC236}">
                <a16:creationId xmlns:a16="http://schemas.microsoft.com/office/drawing/2014/main" id="{30AF9BCB-8B48-3780-A1D3-1EF4290B61CF}"/>
              </a:ext>
            </a:extLst>
          </p:cNvPr>
          <p:cNvSpPr txBox="1"/>
          <p:nvPr/>
        </p:nvSpPr>
        <p:spPr>
          <a:xfrm>
            <a:off x="412710" y="1394502"/>
            <a:ext cx="11626890" cy="4401205"/>
          </a:xfrm>
          <a:prstGeom prst="rect">
            <a:avLst/>
          </a:prstGeom>
          <a:noFill/>
        </p:spPr>
        <p:txBody>
          <a:bodyPr wrap="square" rtlCol="0">
            <a:spAutoFit/>
          </a:bodyPr>
          <a:lstStyle/>
          <a:p>
            <a:pPr algn="l"/>
            <a:r>
              <a:rPr lang="en-US" altLang="zh-CN" sz="2800" dirty="0">
                <a:latin typeface="黑体" panose="02010609060101010101" pitchFamily="49" charset="-122"/>
                <a:ea typeface="黑体" panose="02010609060101010101" pitchFamily="49" charset="-122"/>
              </a:rPr>
              <a:t>PIC</a:t>
            </a:r>
            <a:r>
              <a:rPr lang="zh-CN" altLang="en-US" sz="2800" dirty="0">
                <a:latin typeface="黑体" panose="02010609060101010101" pitchFamily="49" charset="-122"/>
                <a:ea typeface="黑体" panose="02010609060101010101" pitchFamily="49" charset="-122"/>
              </a:rPr>
              <a:t>函数调用：</a:t>
            </a:r>
            <a:endParaRPr lang="en-US" altLang="zh-CN" sz="2800" dirty="0">
              <a:latin typeface="黑体" panose="02010609060101010101" pitchFamily="49" charset="-122"/>
              <a:ea typeface="黑体" panose="02010609060101010101" pitchFamily="49" charset="-122"/>
            </a:endParaRPr>
          </a:p>
          <a:p>
            <a:pPr algn="l"/>
            <a:endParaRPr lang="en-US" altLang="zh-CN" sz="2800" b="0" i="0" dirty="0">
              <a:effectLst/>
              <a:latin typeface="黑体" panose="02010609060101010101" pitchFamily="49" charset="-122"/>
              <a:ea typeface="黑体" panose="02010609060101010101" pitchFamily="49" charset="-122"/>
            </a:endParaRPr>
          </a:p>
          <a:p>
            <a:pPr algn="l"/>
            <a:endParaRPr lang="en-US" altLang="zh-CN" sz="2800" b="0" i="0" dirty="0">
              <a:effectLst/>
              <a:latin typeface="黑体" panose="02010609060101010101" pitchFamily="49" charset="-122"/>
              <a:ea typeface="黑体" panose="02010609060101010101" pitchFamily="49" charset="-122"/>
            </a:endParaRPr>
          </a:p>
          <a:p>
            <a:pPr algn="l"/>
            <a:r>
              <a:rPr lang="zh-CN" altLang="en-US" sz="2800" dirty="0">
                <a:latin typeface="黑体" panose="02010609060101010101" pitchFamily="49" charset="-122"/>
                <a:ea typeface="黑体" panose="02010609060101010101" pitchFamily="49" charset="-122"/>
              </a:rPr>
              <a:t>延迟绑定（</a:t>
            </a:r>
            <a:r>
              <a:rPr lang="en-US" altLang="zh-CN" sz="2800" dirty="0">
                <a:latin typeface="黑体" panose="02010609060101010101" pitchFamily="49" charset="-122"/>
                <a:ea typeface="黑体" panose="02010609060101010101" pitchFamily="49" charset="-122"/>
              </a:rPr>
              <a:t>lazy binding</a:t>
            </a:r>
            <a:r>
              <a:rPr lang="zh-CN" altLang="en-US"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pPr algn="l"/>
            <a:endParaRPr lang="en-US" altLang="zh-CN" sz="2800" dirty="0">
              <a:latin typeface="黑体" panose="02010609060101010101" pitchFamily="49" charset="-122"/>
              <a:ea typeface="黑体" panose="02010609060101010101" pitchFamily="49" charset="-122"/>
            </a:endParaRPr>
          </a:p>
          <a:p>
            <a:pPr algn="l"/>
            <a:r>
              <a:rPr lang="zh-CN" altLang="en-US" sz="2800" b="0" i="0" dirty="0">
                <a:effectLst/>
                <a:latin typeface="黑体" panose="02010609060101010101" pitchFamily="49" charset="-122"/>
                <a:ea typeface="黑体" panose="02010609060101010101" pitchFamily="49" charset="-122"/>
              </a:rPr>
              <a:t>将函数地址的解析推迟到第一次调用时，避免动态链接器在加载时进行很多本来并不需要的重定位（如对共享库中其他函数的重定位）。</a:t>
            </a:r>
            <a:endParaRPr lang="en-US" altLang="zh-CN" sz="2800" b="0" i="0" dirty="0">
              <a:effectLst/>
              <a:latin typeface="黑体" panose="02010609060101010101" pitchFamily="49" charset="-122"/>
              <a:ea typeface="黑体" panose="02010609060101010101" pitchFamily="49" charset="-122"/>
            </a:endParaRPr>
          </a:p>
          <a:p>
            <a:pPr algn="l"/>
            <a:endParaRPr lang="en-US" altLang="zh-CN" sz="2800" b="0" i="0" dirty="0">
              <a:effectLst/>
              <a:latin typeface="黑体" panose="02010609060101010101" pitchFamily="49" charset="-122"/>
              <a:ea typeface="黑体" panose="02010609060101010101" pitchFamily="49" charset="-122"/>
            </a:endParaRPr>
          </a:p>
          <a:p>
            <a:pPr algn="l"/>
            <a:r>
              <a:rPr lang="zh-CN" altLang="en-US" sz="2800" b="0" i="0" dirty="0">
                <a:effectLst/>
                <a:latin typeface="黑体" panose="02010609060101010101" pitchFamily="49" charset="-122"/>
                <a:ea typeface="黑体" panose="02010609060101010101" pitchFamily="49" charset="-122"/>
              </a:rPr>
              <a:t>此时第一次调用开销较大，但其后每次调用只需一条指令和一个间接的内存引用。</a:t>
            </a:r>
          </a:p>
        </p:txBody>
      </p:sp>
      <p:sp>
        <p:nvSpPr>
          <p:cNvPr id="4" name="灯片编号占位符 3">
            <a:extLst>
              <a:ext uri="{FF2B5EF4-FFF2-40B4-BE49-F238E27FC236}">
                <a16:creationId xmlns:a16="http://schemas.microsoft.com/office/drawing/2014/main" id="{D2AB74AC-0098-D444-DF88-0F0DAA8C06E5}"/>
              </a:ext>
            </a:extLst>
          </p:cNvPr>
          <p:cNvSpPr>
            <a:spLocks noGrp="1"/>
          </p:cNvSpPr>
          <p:nvPr>
            <p:ph type="sldNum" sz="quarter" idx="12"/>
          </p:nvPr>
        </p:nvSpPr>
        <p:spPr/>
        <p:txBody>
          <a:bodyPr/>
          <a:lstStyle/>
          <a:p>
            <a:fld id="{A6E7DE2F-7BFE-4CD3-A5D4-FC76ADD7547F}" type="slidenum">
              <a:rPr lang="zh-CN" altLang="en-US" smtClean="0"/>
              <a:t>19</a:t>
            </a:fld>
            <a:endParaRPr lang="zh-CN" altLang="en-US"/>
          </a:p>
        </p:txBody>
      </p:sp>
    </p:spTree>
    <p:extLst>
      <p:ext uri="{BB962C8B-B14F-4D97-AF65-F5344CB8AC3E}">
        <p14:creationId xmlns:p14="http://schemas.microsoft.com/office/powerpoint/2010/main" val="553676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0">
            <a:extLst>
              <a:ext uri="{FF2B5EF4-FFF2-40B4-BE49-F238E27FC236}">
                <a16:creationId xmlns:a16="http://schemas.microsoft.com/office/drawing/2014/main" id="{E4A82D88-EC1B-E149-B257-923DCA7D6ECC}"/>
              </a:ext>
            </a:extLst>
          </p:cNvPr>
          <p:cNvSpPr txBox="1">
            <a:spLocks noChangeArrowheads="1"/>
          </p:cNvSpPr>
          <p:nvPr/>
        </p:nvSpPr>
        <p:spPr bwMode="auto">
          <a:xfrm>
            <a:off x="447778" y="653763"/>
            <a:ext cx="5383161" cy="6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3600" b="1" dirty="0">
                <a:solidFill>
                  <a:srgbClr val="404040"/>
                </a:solidFill>
                <a:latin typeface="黑体" panose="02010609060101010101" pitchFamily="49" charset="-122"/>
                <a:ea typeface="黑体" panose="02010609060101010101" pitchFamily="49" charset="-122"/>
              </a:rPr>
              <a:t>静态库（</a:t>
            </a:r>
            <a:r>
              <a:rPr lang="en-US" altLang="zh-CN" sz="3600" b="1" dirty="0">
                <a:solidFill>
                  <a:srgbClr val="404040"/>
                </a:solidFill>
                <a:latin typeface="黑体" panose="02010609060101010101" pitchFamily="49" charset="-122"/>
                <a:ea typeface="黑体" panose="02010609060101010101" pitchFamily="49" charset="-122"/>
              </a:rPr>
              <a:t>static library</a:t>
            </a:r>
            <a:r>
              <a:rPr lang="zh-CN" altLang="en-US" sz="3600" b="1" dirty="0">
                <a:solidFill>
                  <a:srgbClr val="404040"/>
                </a:solidFill>
                <a:latin typeface="黑体" panose="02010609060101010101" pitchFamily="49" charset="-122"/>
                <a:ea typeface="黑体" panose="02010609060101010101" pitchFamily="49" charset="-122"/>
              </a:rPr>
              <a:t>）</a:t>
            </a:r>
          </a:p>
        </p:txBody>
      </p:sp>
      <p:sp>
        <p:nvSpPr>
          <p:cNvPr id="16" name="矩形 15">
            <a:extLst>
              <a:ext uri="{FF2B5EF4-FFF2-40B4-BE49-F238E27FC236}">
                <a16:creationId xmlns:a16="http://schemas.microsoft.com/office/drawing/2014/main" id="{4A5942DE-25C8-5C43-9AC9-32F0AF92A735}"/>
              </a:ext>
            </a:extLst>
          </p:cNvPr>
          <p:cNvSpPr/>
          <p:nvPr/>
        </p:nvSpPr>
        <p:spPr>
          <a:xfrm>
            <a:off x="3232597" y="5745791"/>
            <a:ext cx="8959403" cy="584787"/>
          </a:xfrm>
          <a:prstGeom prst="rect">
            <a:avLst/>
          </a:prstGeom>
          <a:gradFill flip="none" rotWithShape="1">
            <a:gsLst>
              <a:gs pos="0">
                <a:srgbClr val="A32026"/>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EB7DDFC-FBFA-D541-B322-82249AA0CB08}"/>
              </a:ext>
            </a:extLst>
          </p:cNvPr>
          <p:cNvSpPr txBox="1"/>
          <p:nvPr/>
        </p:nvSpPr>
        <p:spPr>
          <a:xfrm>
            <a:off x="1238612" y="5816206"/>
            <a:ext cx="4908187" cy="461665"/>
          </a:xfrm>
          <a:prstGeom prst="rect">
            <a:avLst/>
          </a:prstGeom>
          <a:noFill/>
        </p:spPr>
        <p:txBody>
          <a:bodyPr wrap="square" rtlCol="0">
            <a:spAutoFit/>
          </a:bodyPr>
          <a:lstStyle/>
          <a:p>
            <a:pPr algn="dist"/>
            <a:r>
              <a:rPr kumimoji="1" lang="en-US" altLang="zh-CN" sz="2400" dirty="0">
                <a:solidFill>
                  <a:srgbClr val="A32026"/>
                </a:solidFill>
                <a:latin typeface="+mj-lt"/>
              </a:rPr>
              <a:t>PEKING UNIVERSITY</a:t>
            </a:r>
            <a:endParaRPr kumimoji="1" lang="en" altLang="zh-CN" sz="2400" dirty="0">
              <a:solidFill>
                <a:srgbClr val="A32026"/>
              </a:solidFill>
              <a:latin typeface="+mj-lt"/>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124" y="241828"/>
            <a:ext cx="1547556" cy="456784"/>
          </a:xfrm>
          <a:prstGeom prst="rect">
            <a:avLst/>
          </a:prstGeom>
        </p:spPr>
      </p:pic>
      <p:sp>
        <p:nvSpPr>
          <p:cNvPr id="2" name="文本框 1">
            <a:extLst>
              <a:ext uri="{FF2B5EF4-FFF2-40B4-BE49-F238E27FC236}">
                <a16:creationId xmlns:a16="http://schemas.microsoft.com/office/drawing/2014/main" id="{CBD121A5-5484-AFB7-9B14-29297812443C}"/>
              </a:ext>
            </a:extLst>
          </p:cNvPr>
          <p:cNvSpPr txBox="1"/>
          <p:nvPr/>
        </p:nvSpPr>
        <p:spPr>
          <a:xfrm>
            <a:off x="393700" y="152400"/>
            <a:ext cx="3244799" cy="584775"/>
          </a:xfrm>
          <a:prstGeom prst="rect">
            <a:avLst/>
          </a:prstGeom>
          <a:noFill/>
        </p:spPr>
        <p:txBody>
          <a:bodyPr wrap="none" rtlCol="0">
            <a:spAutoFit/>
          </a:bodyPr>
          <a:lstStyle/>
          <a:p>
            <a:r>
              <a:rPr kumimoji="1" lang="en-US" altLang="zh-CN" sz="3200" dirty="0">
                <a:solidFill>
                  <a:srgbClr val="A32026"/>
                </a:solidFill>
                <a:latin typeface="Arial Black" panose="020B0A04020102020204" pitchFamily="34" charset="0"/>
              </a:rPr>
              <a:t>Linking II </a:t>
            </a:r>
            <a:r>
              <a:rPr kumimoji="1" lang="zh-CN" altLang="en-US" sz="3200" b="1" dirty="0">
                <a:solidFill>
                  <a:srgbClr val="A32026"/>
                </a:solidFill>
                <a:latin typeface="黑体" panose="02010609060101010101" pitchFamily="49" charset="-122"/>
                <a:ea typeface="黑体" panose="02010609060101010101" pitchFamily="49" charset="-122"/>
              </a:rPr>
              <a:t>回课</a:t>
            </a:r>
          </a:p>
        </p:txBody>
      </p:sp>
      <p:sp>
        <p:nvSpPr>
          <p:cNvPr id="19" name="文本框 18">
            <a:extLst>
              <a:ext uri="{FF2B5EF4-FFF2-40B4-BE49-F238E27FC236}">
                <a16:creationId xmlns:a16="http://schemas.microsoft.com/office/drawing/2014/main" id="{294C9E0B-8DB1-9E47-DBC2-8C67C72E0667}"/>
              </a:ext>
            </a:extLst>
          </p:cNvPr>
          <p:cNvSpPr txBox="1"/>
          <p:nvPr/>
        </p:nvSpPr>
        <p:spPr>
          <a:xfrm>
            <a:off x="311510" y="1344586"/>
            <a:ext cx="11568980" cy="4401205"/>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rPr>
              <a:t>为什么要用静态库？如果不用库会怎样？</a:t>
            </a:r>
            <a:endParaRPr lang="en-US" altLang="zh-CN" sz="2800" dirty="0">
              <a:latin typeface="黑体" panose="02010609060101010101" pitchFamily="49" charset="-122"/>
              <a:ea typeface="黑体" panose="02010609060101010101" pitchFamily="49" charset="-122"/>
            </a:endParaRPr>
          </a:p>
          <a:p>
            <a:endParaRPr lang="en-US" altLang="zh-CN" sz="2800" dirty="0">
              <a:latin typeface="黑体" panose="02010609060101010101" pitchFamily="49" charset="-122"/>
              <a:ea typeface="黑体" panose="02010609060101010101" pitchFamily="49" charset="-122"/>
            </a:endParaRPr>
          </a:p>
          <a:p>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可能一：让编译器能辨认出对标准函数的调用并生成代码</a:t>
            </a:r>
            <a:endParaRPr lang="en-US" altLang="zh-CN" sz="2800" dirty="0">
              <a:latin typeface="黑体" panose="02010609060101010101" pitchFamily="49" charset="-122"/>
              <a:ea typeface="黑体" panose="02010609060101010101" pitchFamily="49" charset="-122"/>
            </a:endParaRPr>
          </a:p>
          <a:p>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对</a:t>
            </a:r>
            <a:r>
              <a:rPr lang="en-US" altLang="zh-CN" sz="2800" dirty="0">
                <a:latin typeface="黑体" panose="02010609060101010101" pitchFamily="49" charset="-122"/>
                <a:ea typeface="黑体" panose="02010609060101010101" pitchFamily="49" charset="-122"/>
              </a:rPr>
              <a:t>C</a:t>
            </a:r>
            <a:r>
              <a:rPr lang="zh-CN" altLang="en-US" sz="2800" dirty="0">
                <a:latin typeface="黑体" panose="02010609060101010101" pitchFamily="49" charset="-122"/>
                <a:ea typeface="黑体" panose="02010609060101010101" pitchFamily="49" charset="-122"/>
              </a:rPr>
              <a:t>语言不适用（有大量标准函数）</a:t>
            </a:r>
            <a:endParaRPr lang="en-US" altLang="zh-CN" sz="2800" dirty="0">
              <a:latin typeface="黑体" panose="02010609060101010101" pitchFamily="49" charset="-122"/>
              <a:ea typeface="黑体" panose="02010609060101010101" pitchFamily="49" charset="-122"/>
            </a:endParaRPr>
          </a:p>
          <a:p>
            <a:endParaRPr lang="en-US" altLang="zh-CN" sz="2800" dirty="0">
              <a:latin typeface="黑体" panose="02010609060101010101" pitchFamily="49" charset="-122"/>
              <a:ea typeface="黑体" panose="02010609060101010101" pitchFamily="49" charset="-122"/>
            </a:endParaRPr>
          </a:p>
          <a:p>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可能二：所有标准函数放在一个单独的可重定位目标模块中</a:t>
            </a:r>
            <a:endParaRPr lang="en-US" altLang="zh-CN" sz="2800" dirty="0">
              <a:latin typeface="黑体" panose="02010609060101010101" pitchFamily="49" charset="-122"/>
              <a:ea typeface="黑体" panose="02010609060101010101" pitchFamily="49" charset="-122"/>
            </a:endParaRPr>
          </a:p>
          <a:p>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极大地浪费磁盘空间和内存</a:t>
            </a:r>
            <a:endParaRPr lang="en-US" altLang="zh-CN" sz="2800" dirty="0">
              <a:latin typeface="黑体" panose="02010609060101010101" pitchFamily="49" charset="-122"/>
              <a:ea typeface="黑体" panose="02010609060101010101" pitchFamily="49" charset="-122"/>
            </a:endParaRPr>
          </a:p>
          <a:p>
            <a:endParaRPr lang="en-US" altLang="zh-CN" sz="2800" dirty="0">
              <a:latin typeface="黑体" panose="02010609060101010101" pitchFamily="49" charset="-122"/>
              <a:ea typeface="黑体" panose="02010609060101010101" pitchFamily="49" charset="-122"/>
            </a:endParaRPr>
          </a:p>
          <a:p>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可能三：为每个标准函数创建一个独立的可重定位文件</a:t>
            </a:r>
            <a:endParaRPr lang="en-US" altLang="zh-CN" sz="2800" dirty="0">
              <a:latin typeface="黑体" panose="02010609060101010101" pitchFamily="49" charset="-122"/>
              <a:ea typeface="黑体" panose="02010609060101010101" pitchFamily="49" charset="-122"/>
            </a:endParaRPr>
          </a:p>
          <a:p>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高效但对程序员要求高，耗时且易出错</a:t>
            </a:r>
          </a:p>
        </p:txBody>
      </p:sp>
      <p:sp>
        <p:nvSpPr>
          <p:cNvPr id="20" name="灯片编号占位符 19">
            <a:extLst>
              <a:ext uri="{FF2B5EF4-FFF2-40B4-BE49-F238E27FC236}">
                <a16:creationId xmlns:a16="http://schemas.microsoft.com/office/drawing/2014/main" id="{3BFD71B3-37DB-8C8B-849D-4F68FF288DBB}"/>
              </a:ext>
            </a:extLst>
          </p:cNvPr>
          <p:cNvSpPr>
            <a:spLocks noGrp="1"/>
          </p:cNvSpPr>
          <p:nvPr>
            <p:ph type="sldNum" sz="quarter" idx="12"/>
          </p:nvPr>
        </p:nvSpPr>
        <p:spPr/>
        <p:txBody>
          <a:bodyPr/>
          <a:lstStyle/>
          <a:p>
            <a:fld id="{A6E7DE2F-7BFE-4CD3-A5D4-FC76ADD7547F}" type="slidenum">
              <a:rPr lang="zh-CN" altLang="en-US" smtClean="0"/>
              <a:t>2</a:t>
            </a:fld>
            <a:endParaRPr lang="zh-CN" altLang="en-US"/>
          </a:p>
        </p:txBody>
      </p:sp>
    </p:spTree>
    <p:extLst>
      <p:ext uri="{BB962C8B-B14F-4D97-AF65-F5344CB8AC3E}">
        <p14:creationId xmlns:p14="http://schemas.microsoft.com/office/powerpoint/2010/main" val="3688394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A5942DE-25C8-5C43-9AC9-32F0AF92A735}"/>
              </a:ext>
            </a:extLst>
          </p:cNvPr>
          <p:cNvSpPr/>
          <p:nvPr/>
        </p:nvSpPr>
        <p:spPr>
          <a:xfrm>
            <a:off x="3232597" y="5745791"/>
            <a:ext cx="8959403" cy="584787"/>
          </a:xfrm>
          <a:prstGeom prst="rect">
            <a:avLst/>
          </a:prstGeom>
          <a:gradFill flip="none" rotWithShape="1">
            <a:gsLst>
              <a:gs pos="0">
                <a:srgbClr val="A32026"/>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EB7DDFC-FBFA-D541-B322-82249AA0CB08}"/>
              </a:ext>
            </a:extLst>
          </p:cNvPr>
          <p:cNvSpPr txBox="1"/>
          <p:nvPr/>
        </p:nvSpPr>
        <p:spPr>
          <a:xfrm>
            <a:off x="1238612" y="5816206"/>
            <a:ext cx="4908187" cy="461665"/>
          </a:xfrm>
          <a:prstGeom prst="rect">
            <a:avLst/>
          </a:prstGeom>
          <a:noFill/>
        </p:spPr>
        <p:txBody>
          <a:bodyPr wrap="square" rtlCol="0">
            <a:spAutoFit/>
          </a:bodyPr>
          <a:lstStyle/>
          <a:p>
            <a:pPr algn="dist"/>
            <a:r>
              <a:rPr kumimoji="1" lang="en-US" altLang="zh-CN" sz="2400" dirty="0">
                <a:solidFill>
                  <a:srgbClr val="A32026"/>
                </a:solidFill>
                <a:latin typeface="+mj-lt"/>
              </a:rPr>
              <a:t>PEKING UNIVERSITY</a:t>
            </a:r>
            <a:endParaRPr kumimoji="1" lang="en" altLang="zh-CN" sz="2400" dirty="0">
              <a:solidFill>
                <a:srgbClr val="A32026"/>
              </a:solidFill>
              <a:latin typeface="+mj-lt"/>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124" y="241828"/>
            <a:ext cx="1547556" cy="456784"/>
          </a:xfrm>
          <a:prstGeom prst="rect">
            <a:avLst/>
          </a:prstGeom>
        </p:spPr>
      </p:pic>
      <p:sp>
        <p:nvSpPr>
          <p:cNvPr id="2" name="文本框 1">
            <a:extLst>
              <a:ext uri="{FF2B5EF4-FFF2-40B4-BE49-F238E27FC236}">
                <a16:creationId xmlns:a16="http://schemas.microsoft.com/office/drawing/2014/main" id="{CBD121A5-5484-AFB7-9B14-29297812443C}"/>
              </a:ext>
            </a:extLst>
          </p:cNvPr>
          <p:cNvSpPr txBox="1"/>
          <p:nvPr/>
        </p:nvSpPr>
        <p:spPr>
          <a:xfrm>
            <a:off x="393700" y="152400"/>
            <a:ext cx="3244799" cy="584775"/>
          </a:xfrm>
          <a:prstGeom prst="rect">
            <a:avLst/>
          </a:prstGeom>
          <a:noFill/>
        </p:spPr>
        <p:txBody>
          <a:bodyPr wrap="none" rtlCol="0">
            <a:spAutoFit/>
          </a:bodyPr>
          <a:lstStyle/>
          <a:p>
            <a:r>
              <a:rPr kumimoji="1" lang="en-US" altLang="zh-CN" sz="3200" dirty="0">
                <a:solidFill>
                  <a:srgbClr val="A32026"/>
                </a:solidFill>
                <a:latin typeface="Arial Black" panose="020B0A04020102020204" pitchFamily="34" charset="0"/>
              </a:rPr>
              <a:t>Linking II </a:t>
            </a:r>
            <a:r>
              <a:rPr kumimoji="1" lang="zh-CN" altLang="en-US" sz="3200" b="1" dirty="0">
                <a:solidFill>
                  <a:srgbClr val="A32026"/>
                </a:solidFill>
                <a:latin typeface="黑体" panose="02010609060101010101" pitchFamily="49" charset="-122"/>
                <a:ea typeface="黑体" panose="02010609060101010101" pitchFamily="49" charset="-122"/>
              </a:rPr>
              <a:t>回课</a:t>
            </a:r>
          </a:p>
        </p:txBody>
      </p:sp>
      <p:sp>
        <p:nvSpPr>
          <p:cNvPr id="3" name="文本框 2">
            <a:extLst>
              <a:ext uri="{FF2B5EF4-FFF2-40B4-BE49-F238E27FC236}">
                <a16:creationId xmlns:a16="http://schemas.microsoft.com/office/drawing/2014/main" id="{30AF9BCB-8B48-3780-A1D3-1EF4290B61CF}"/>
              </a:ext>
            </a:extLst>
          </p:cNvPr>
          <p:cNvSpPr txBox="1"/>
          <p:nvPr/>
        </p:nvSpPr>
        <p:spPr>
          <a:xfrm>
            <a:off x="393700" y="1376965"/>
            <a:ext cx="11468177" cy="523220"/>
          </a:xfrm>
          <a:prstGeom prst="rect">
            <a:avLst/>
          </a:prstGeom>
          <a:noFill/>
        </p:spPr>
        <p:txBody>
          <a:bodyPr wrap="square" rtlCol="0">
            <a:spAutoFit/>
          </a:bodyPr>
          <a:lstStyle/>
          <a:p>
            <a:pPr algn="l"/>
            <a:r>
              <a:rPr lang="en-US" altLang="zh-CN" sz="2800" dirty="0">
                <a:latin typeface="黑体" panose="02010609060101010101" pitchFamily="49" charset="-122"/>
                <a:ea typeface="黑体" panose="02010609060101010101" pitchFamily="49" charset="-122"/>
              </a:rPr>
              <a:t>PIC</a:t>
            </a:r>
            <a:r>
              <a:rPr lang="zh-CN" altLang="en-US" sz="2800" dirty="0">
                <a:latin typeface="黑体" panose="02010609060101010101" pitchFamily="49" charset="-122"/>
                <a:ea typeface="黑体" panose="02010609060101010101" pitchFamily="49" charset="-122"/>
              </a:rPr>
              <a:t>函数调用：</a:t>
            </a:r>
            <a:endParaRPr lang="zh-CN" altLang="en-US" sz="2800" b="0" i="0" dirty="0">
              <a:effectLst/>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0419DEDE-653C-427F-ECE4-22FFF02E6730}"/>
              </a:ext>
            </a:extLst>
          </p:cNvPr>
          <p:cNvPicPr>
            <a:picLocks noChangeAspect="1"/>
          </p:cNvPicPr>
          <p:nvPr/>
        </p:nvPicPr>
        <p:blipFill>
          <a:blip r:embed="rId4"/>
          <a:stretch>
            <a:fillRect/>
          </a:stretch>
        </p:blipFill>
        <p:spPr>
          <a:xfrm>
            <a:off x="2657740" y="1087465"/>
            <a:ext cx="8531162" cy="4655127"/>
          </a:xfrm>
          <a:prstGeom prst="rect">
            <a:avLst/>
          </a:prstGeom>
        </p:spPr>
      </p:pic>
      <p:sp>
        <p:nvSpPr>
          <p:cNvPr id="6" name="TextBox 40">
            <a:extLst>
              <a:ext uri="{FF2B5EF4-FFF2-40B4-BE49-F238E27FC236}">
                <a16:creationId xmlns:a16="http://schemas.microsoft.com/office/drawing/2014/main" id="{02887D4A-9E5E-0F6A-C780-AFD444B6503E}"/>
              </a:ext>
            </a:extLst>
          </p:cNvPr>
          <p:cNvSpPr txBox="1">
            <a:spLocks noChangeArrowheads="1"/>
          </p:cNvSpPr>
          <p:nvPr/>
        </p:nvSpPr>
        <p:spPr bwMode="auto">
          <a:xfrm>
            <a:off x="447778" y="653763"/>
            <a:ext cx="5383161" cy="6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3600" b="1" dirty="0">
                <a:solidFill>
                  <a:srgbClr val="404040"/>
                </a:solidFill>
                <a:latin typeface="黑体" panose="02010609060101010101" pitchFamily="49" charset="-122"/>
                <a:ea typeface="黑体" panose="02010609060101010101" pitchFamily="49" charset="-122"/>
              </a:rPr>
              <a:t>共享库（</a:t>
            </a:r>
            <a:r>
              <a:rPr lang="en-US" altLang="zh-CN" sz="3600" b="1" dirty="0">
                <a:solidFill>
                  <a:srgbClr val="404040"/>
                </a:solidFill>
                <a:latin typeface="黑体" panose="02010609060101010101" pitchFamily="49" charset="-122"/>
                <a:ea typeface="黑体" panose="02010609060101010101" pitchFamily="49" charset="-122"/>
              </a:rPr>
              <a:t>shared library</a:t>
            </a:r>
            <a:r>
              <a:rPr lang="zh-CN" altLang="en-US" sz="3600" b="1" dirty="0">
                <a:solidFill>
                  <a:srgbClr val="404040"/>
                </a:solidFill>
                <a:latin typeface="黑体" panose="02010609060101010101" pitchFamily="49" charset="-122"/>
                <a:ea typeface="黑体" panose="02010609060101010101" pitchFamily="49" charset="-122"/>
              </a:rPr>
              <a:t>）</a:t>
            </a:r>
          </a:p>
        </p:txBody>
      </p:sp>
      <p:sp>
        <p:nvSpPr>
          <p:cNvPr id="7" name="灯片编号占位符 6">
            <a:extLst>
              <a:ext uri="{FF2B5EF4-FFF2-40B4-BE49-F238E27FC236}">
                <a16:creationId xmlns:a16="http://schemas.microsoft.com/office/drawing/2014/main" id="{A52F5830-5EA7-7684-A824-8CAB3DA647AF}"/>
              </a:ext>
            </a:extLst>
          </p:cNvPr>
          <p:cNvSpPr>
            <a:spLocks noGrp="1"/>
          </p:cNvSpPr>
          <p:nvPr>
            <p:ph type="sldNum" sz="quarter" idx="12"/>
          </p:nvPr>
        </p:nvSpPr>
        <p:spPr/>
        <p:txBody>
          <a:bodyPr/>
          <a:lstStyle/>
          <a:p>
            <a:fld id="{A6E7DE2F-7BFE-4CD3-A5D4-FC76ADD7547F}" type="slidenum">
              <a:rPr lang="zh-CN" altLang="en-US" smtClean="0"/>
              <a:t>20</a:t>
            </a:fld>
            <a:endParaRPr lang="zh-CN" altLang="en-US"/>
          </a:p>
        </p:txBody>
      </p:sp>
    </p:spTree>
    <p:extLst>
      <p:ext uri="{BB962C8B-B14F-4D97-AF65-F5344CB8AC3E}">
        <p14:creationId xmlns:p14="http://schemas.microsoft.com/office/powerpoint/2010/main" val="823840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0">
            <a:extLst>
              <a:ext uri="{FF2B5EF4-FFF2-40B4-BE49-F238E27FC236}">
                <a16:creationId xmlns:a16="http://schemas.microsoft.com/office/drawing/2014/main" id="{E4A82D88-EC1B-E149-B257-923DCA7D6ECC}"/>
              </a:ext>
            </a:extLst>
          </p:cNvPr>
          <p:cNvSpPr txBox="1">
            <a:spLocks noChangeArrowheads="1"/>
          </p:cNvSpPr>
          <p:nvPr/>
        </p:nvSpPr>
        <p:spPr bwMode="auto">
          <a:xfrm>
            <a:off x="447778" y="653763"/>
            <a:ext cx="5383161" cy="6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3600" dirty="0">
                <a:latin typeface="黑体" panose="02010609060101010101" pitchFamily="49" charset="-122"/>
                <a:ea typeface="黑体" panose="02010609060101010101" pitchFamily="49" charset="-122"/>
              </a:rPr>
              <a:t>库打桩机制</a:t>
            </a:r>
            <a:endParaRPr lang="zh-CN" altLang="en-US" sz="3600" b="1" dirty="0">
              <a:solidFill>
                <a:srgbClr val="404040"/>
              </a:solidFill>
              <a:latin typeface="黑体" panose="02010609060101010101" pitchFamily="49" charset="-122"/>
              <a:ea typeface="黑体" panose="02010609060101010101" pitchFamily="49" charset="-122"/>
            </a:endParaRPr>
          </a:p>
        </p:txBody>
      </p:sp>
      <p:sp>
        <p:nvSpPr>
          <p:cNvPr id="16" name="矩形 15">
            <a:extLst>
              <a:ext uri="{FF2B5EF4-FFF2-40B4-BE49-F238E27FC236}">
                <a16:creationId xmlns:a16="http://schemas.microsoft.com/office/drawing/2014/main" id="{4A5942DE-25C8-5C43-9AC9-32F0AF92A735}"/>
              </a:ext>
            </a:extLst>
          </p:cNvPr>
          <p:cNvSpPr/>
          <p:nvPr/>
        </p:nvSpPr>
        <p:spPr>
          <a:xfrm>
            <a:off x="3232597" y="5745791"/>
            <a:ext cx="8959403" cy="584787"/>
          </a:xfrm>
          <a:prstGeom prst="rect">
            <a:avLst/>
          </a:prstGeom>
          <a:gradFill flip="none" rotWithShape="1">
            <a:gsLst>
              <a:gs pos="0">
                <a:srgbClr val="A32026"/>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EB7DDFC-FBFA-D541-B322-82249AA0CB08}"/>
              </a:ext>
            </a:extLst>
          </p:cNvPr>
          <p:cNvSpPr txBox="1"/>
          <p:nvPr/>
        </p:nvSpPr>
        <p:spPr>
          <a:xfrm>
            <a:off x="1238612" y="5816206"/>
            <a:ext cx="4908187" cy="461665"/>
          </a:xfrm>
          <a:prstGeom prst="rect">
            <a:avLst/>
          </a:prstGeom>
          <a:noFill/>
        </p:spPr>
        <p:txBody>
          <a:bodyPr wrap="square" rtlCol="0">
            <a:spAutoFit/>
          </a:bodyPr>
          <a:lstStyle/>
          <a:p>
            <a:pPr algn="dist"/>
            <a:r>
              <a:rPr kumimoji="1" lang="en-US" altLang="zh-CN" sz="2400" dirty="0">
                <a:solidFill>
                  <a:srgbClr val="A32026"/>
                </a:solidFill>
                <a:latin typeface="+mj-lt"/>
              </a:rPr>
              <a:t>PEKING UNIVERSITY</a:t>
            </a:r>
            <a:endParaRPr kumimoji="1" lang="en" altLang="zh-CN" sz="2400" dirty="0">
              <a:solidFill>
                <a:srgbClr val="A32026"/>
              </a:solidFill>
              <a:latin typeface="+mj-lt"/>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124" y="241828"/>
            <a:ext cx="1547556" cy="456784"/>
          </a:xfrm>
          <a:prstGeom prst="rect">
            <a:avLst/>
          </a:prstGeom>
        </p:spPr>
      </p:pic>
      <p:sp>
        <p:nvSpPr>
          <p:cNvPr id="2" name="文本框 1">
            <a:extLst>
              <a:ext uri="{FF2B5EF4-FFF2-40B4-BE49-F238E27FC236}">
                <a16:creationId xmlns:a16="http://schemas.microsoft.com/office/drawing/2014/main" id="{CBD121A5-5484-AFB7-9B14-29297812443C}"/>
              </a:ext>
            </a:extLst>
          </p:cNvPr>
          <p:cNvSpPr txBox="1"/>
          <p:nvPr/>
        </p:nvSpPr>
        <p:spPr>
          <a:xfrm>
            <a:off x="393700" y="152400"/>
            <a:ext cx="3244799" cy="584775"/>
          </a:xfrm>
          <a:prstGeom prst="rect">
            <a:avLst/>
          </a:prstGeom>
          <a:noFill/>
        </p:spPr>
        <p:txBody>
          <a:bodyPr wrap="none" rtlCol="0">
            <a:spAutoFit/>
          </a:bodyPr>
          <a:lstStyle/>
          <a:p>
            <a:r>
              <a:rPr kumimoji="1" lang="en-US" altLang="zh-CN" sz="3200" dirty="0">
                <a:solidFill>
                  <a:srgbClr val="A32026"/>
                </a:solidFill>
                <a:latin typeface="Arial Black" panose="020B0A04020102020204" pitchFamily="34" charset="0"/>
              </a:rPr>
              <a:t>Linking II </a:t>
            </a:r>
            <a:r>
              <a:rPr kumimoji="1" lang="zh-CN" altLang="en-US" sz="3200" b="1" dirty="0">
                <a:solidFill>
                  <a:srgbClr val="A32026"/>
                </a:solidFill>
                <a:latin typeface="黑体" panose="02010609060101010101" pitchFamily="49" charset="-122"/>
                <a:ea typeface="黑体" panose="02010609060101010101" pitchFamily="49" charset="-122"/>
              </a:rPr>
              <a:t>回课</a:t>
            </a:r>
          </a:p>
        </p:txBody>
      </p:sp>
      <p:sp>
        <p:nvSpPr>
          <p:cNvPr id="3" name="文本框 2">
            <a:extLst>
              <a:ext uri="{FF2B5EF4-FFF2-40B4-BE49-F238E27FC236}">
                <a16:creationId xmlns:a16="http://schemas.microsoft.com/office/drawing/2014/main" id="{30AF9BCB-8B48-3780-A1D3-1EF4290B61CF}"/>
              </a:ext>
            </a:extLst>
          </p:cNvPr>
          <p:cNvSpPr txBox="1"/>
          <p:nvPr/>
        </p:nvSpPr>
        <p:spPr>
          <a:xfrm>
            <a:off x="393700" y="828089"/>
            <a:ext cx="11626890" cy="4401205"/>
          </a:xfrm>
          <a:prstGeom prst="rect">
            <a:avLst/>
          </a:prstGeom>
          <a:noFill/>
        </p:spPr>
        <p:txBody>
          <a:bodyPr wrap="square" rtlCol="0">
            <a:spAutoFit/>
          </a:bodyPr>
          <a:lstStyle/>
          <a:p>
            <a:pPr algn="l"/>
            <a:endParaRPr lang="en-US" altLang="zh-CN" sz="2800" dirty="0">
              <a:latin typeface="黑体" panose="02010609060101010101" pitchFamily="49" charset="-122"/>
              <a:ea typeface="黑体" panose="02010609060101010101" pitchFamily="49" charset="-122"/>
            </a:endParaRPr>
          </a:p>
          <a:p>
            <a:pPr algn="l"/>
            <a:endParaRPr lang="en-US" altLang="zh-CN" sz="2800" dirty="0">
              <a:latin typeface="黑体" panose="02010609060101010101" pitchFamily="49" charset="-122"/>
              <a:ea typeface="黑体" panose="02010609060101010101" pitchFamily="49" charset="-122"/>
            </a:endParaRPr>
          </a:p>
          <a:p>
            <a:pPr algn="l"/>
            <a:r>
              <a:rPr lang="zh-CN" altLang="en-US" sz="2800" b="0" i="0" dirty="0">
                <a:effectLst/>
                <a:latin typeface="黑体" panose="02010609060101010101" pitchFamily="49" charset="-122"/>
                <a:ea typeface="黑体" panose="02010609060101010101" pitchFamily="49" charset="-122"/>
              </a:rPr>
              <a:t>给定一个需要打桩的目标函数，创建一个包装函数，它的原型与目标函数完全一样。使用某种特殊的打桩机制，你就可以欺骗系统调用包装函数而不是目标函数了。</a:t>
            </a:r>
            <a:endParaRPr lang="en-US" altLang="zh-CN" sz="2800" b="0" i="0" dirty="0">
              <a:effectLst/>
              <a:latin typeface="黑体" panose="02010609060101010101" pitchFamily="49" charset="-122"/>
              <a:ea typeface="黑体" panose="02010609060101010101" pitchFamily="49" charset="-122"/>
            </a:endParaRPr>
          </a:p>
          <a:p>
            <a:pPr algn="l"/>
            <a:endParaRPr lang="en-US" altLang="zh-CN" sz="2800" b="0" i="0" dirty="0">
              <a:effectLst/>
              <a:latin typeface="黑体" panose="02010609060101010101" pitchFamily="49" charset="-122"/>
              <a:ea typeface="黑体" panose="02010609060101010101" pitchFamily="49" charset="-122"/>
            </a:endParaRPr>
          </a:p>
          <a:p>
            <a:pPr algn="l"/>
            <a:r>
              <a:rPr lang="zh-CN" altLang="en-US" sz="2800" b="0" i="0" dirty="0">
                <a:effectLst/>
                <a:latin typeface="黑体" panose="02010609060101010101" pitchFamily="49" charset="-122"/>
                <a:ea typeface="黑体" panose="02010609060101010101" pitchFamily="49" charset="-122"/>
              </a:rPr>
              <a:t>包装函数通常会执行它自己的逻辑，然后调用目标函数，再将目标函数的返回值传递给调用者。</a:t>
            </a:r>
            <a:endParaRPr lang="en-US" altLang="zh-CN" sz="2800" b="0" i="0" dirty="0">
              <a:effectLst/>
              <a:latin typeface="黑体" panose="02010609060101010101" pitchFamily="49" charset="-122"/>
              <a:ea typeface="黑体" panose="02010609060101010101" pitchFamily="49" charset="-122"/>
            </a:endParaRPr>
          </a:p>
          <a:p>
            <a:pPr algn="l"/>
            <a:endParaRPr lang="en-US" altLang="zh-CN" sz="2800" b="0" i="0" dirty="0">
              <a:effectLst/>
              <a:latin typeface="黑体" panose="02010609060101010101" pitchFamily="49" charset="-122"/>
              <a:ea typeface="黑体" panose="02010609060101010101" pitchFamily="49" charset="-122"/>
            </a:endParaRPr>
          </a:p>
          <a:p>
            <a:pPr algn="l"/>
            <a:r>
              <a:rPr lang="zh-CN" altLang="en-US" sz="2800" b="0" i="0" dirty="0">
                <a:effectLst/>
                <a:latin typeface="黑体" panose="02010609060101010101" pitchFamily="49" charset="-122"/>
                <a:ea typeface="黑体" panose="02010609060101010101" pitchFamily="49" charset="-122"/>
              </a:rPr>
              <a:t>打桩可以发生在编译时、链接时或当程序被加载和执行的运行时。</a:t>
            </a:r>
          </a:p>
        </p:txBody>
      </p:sp>
      <p:sp>
        <p:nvSpPr>
          <p:cNvPr id="4" name="灯片编号占位符 3">
            <a:extLst>
              <a:ext uri="{FF2B5EF4-FFF2-40B4-BE49-F238E27FC236}">
                <a16:creationId xmlns:a16="http://schemas.microsoft.com/office/drawing/2014/main" id="{D2AB74AC-0098-D444-DF88-0F0DAA8C06E5}"/>
              </a:ext>
            </a:extLst>
          </p:cNvPr>
          <p:cNvSpPr>
            <a:spLocks noGrp="1"/>
          </p:cNvSpPr>
          <p:nvPr>
            <p:ph type="sldNum" sz="quarter" idx="12"/>
          </p:nvPr>
        </p:nvSpPr>
        <p:spPr/>
        <p:txBody>
          <a:bodyPr/>
          <a:lstStyle/>
          <a:p>
            <a:fld id="{A6E7DE2F-7BFE-4CD3-A5D4-FC76ADD7547F}" type="slidenum">
              <a:rPr lang="zh-CN" altLang="en-US" smtClean="0"/>
              <a:t>21</a:t>
            </a:fld>
            <a:endParaRPr lang="zh-CN" altLang="en-US"/>
          </a:p>
        </p:txBody>
      </p:sp>
    </p:spTree>
    <p:extLst>
      <p:ext uri="{BB962C8B-B14F-4D97-AF65-F5344CB8AC3E}">
        <p14:creationId xmlns:p14="http://schemas.microsoft.com/office/powerpoint/2010/main" val="210257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0">
            <a:extLst>
              <a:ext uri="{FF2B5EF4-FFF2-40B4-BE49-F238E27FC236}">
                <a16:creationId xmlns:a16="http://schemas.microsoft.com/office/drawing/2014/main" id="{E4A82D88-EC1B-E149-B257-923DCA7D6ECC}"/>
              </a:ext>
            </a:extLst>
          </p:cNvPr>
          <p:cNvSpPr txBox="1">
            <a:spLocks noChangeArrowheads="1"/>
          </p:cNvSpPr>
          <p:nvPr/>
        </p:nvSpPr>
        <p:spPr bwMode="auto">
          <a:xfrm>
            <a:off x="447778" y="653763"/>
            <a:ext cx="5383161" cy="6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3600" b="1" dirty="0">
                <a:solidFill>
                  <a:srgbClr val="404040"/>
                </a:solidFill>
                <a:latin typeface="黑体" panose="02010609060101010101" pitchFamily="49" charset="-122"/>
                <a:ea typeface="黑体" panose="02010609060101010101" pitchFamily="49" charset="-122"/>
              </a:rPr>
              <a:t>静态库（</a:t>
            </a:r>
            <a:r>
              <a:rPr lang="en-US" altLang="zh-CN" sz="3600" b="1" dirty="0">
                <a:solidFill>
                  <a:srgbClr val="404040"/>
                </a:solidFill>
                <a:latin typeface="黑体" panose="02010609060101010101" pitchFamily="49" charset="-122"/>
                <a:ea typeface="黑体" panose="02010609060101010101" pitchFamily="49" charset="-122"/>
              </a:rPr>
              <a:t>static library</a:t>
            </a:r>
            <a:r>
              <a:rPr lang="zh-CN" altLang="en-US" sz="3600" b="1" dirty="0">
                <a:solidFill>
                  <a:srgbClr val="404040"/>
                </a:solidFill>
                <a:latin typeface="黑体" panose="02010609060101010101" pitchFamily="49" charset="-122"/>
                <a:ea typeface="黑体" panose="02010609060101010101" pitchFamily="49" charset="-122"/>
              </a:rPr>
              <a:t>）</a:t>
            </a:r>
          </a:p>
        </p:txBody>
      </p:sp>
      <p:sp>
        <p:nvSpPr>
          <p:cNvPr id="16" name="矩形 15">
            <a:extLst>
              <a:ext uri="{FF2B5EF4-FFF2-40B4-BE49-F238E27FC236}">
                <a16:creationId xmlns:a16="http://schemas.microsoft.com/office/drawing/2014/main" id="{4A5942DE-25C8-5C43-9AC9-32F0AF92A735}"/>
              </a:ext>
            </a:extLst>
          </p:cNvPr>
          <p:cNvSpPr/>
          <p:nvPr/>
        </p:nvSpPr>
        <p:spPr>
          <a:xfrm>
            <a:off x="3232597" y="5745791"/>
            <a:ext cx="8959403" cy="584787"/>
          </a:xfrm>
          <a:prstGeom prst="rect">
            <a:avLst/>
          </a:prstGeom>
          <a:gradFill flip="none" rotWithShape="1">
            <a:gsLst>
              <a:gs pos="0">
                <a:srgbClr val="A32026"/>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EB7DDFC-FBFA-D541-B322-82249AA0CB08}"/>
              </a:ext>
            </a:extLst>
          </p:cNvPr>
          <p:cNvSpPr txBox="1"/>
          <p:nvPr/>
        </p:nvSpPr>
        <p:spPr>
          <a:xfrm>
            <a:off x="1238612" y="5816206"/>
            <a:ext cx="4908187" cy="461665"/>
          </a:xfrm>
          <a:prstGeom prst="rect">
            <a:avLst/>
          </a:prstGeom>
          <a:noFill/>
        </p:spPr>
        <p:txBody>
          <a:bodyPr wrap="square" rtlCol="0">
            <a:spAutoFit/>
          </a:bodyPr>
          <a:lstStyle/>
          <a:p>
            <a:pPr algn="dist"/>
            <a:r>
              <a:rPr kumimoji="1" lang="en-US" altLang="zh-CN" sz="2400" dirty="0">
                <a:solidFill>
                  <a:srgbClr val="A32026"/>
                </a:solidFill>
                <a:latin typeface="+mj-lt"/>
              </a:rPr>
              <a:t>PEKING UNIVERSITY</a:t>
            </a:r>
            <a:endParaRPr kumimoji="1" lang="en" altLang="zh-CN" sz="2400" dirty="0">
              <a:solidFill>
                <a:srgbClr val="A32026"/>
              </a:solidFill>
              <a:latin typeface="+mj-lt"/>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124" y="241828"/>
            <a:ext cx="1547556" cy="456784"/>
          </a:xfrm>
          <a:prstGeom prst="rect">
            <a:avLst/>
          </a:prstGeom>
        </p:spPr>
      </p:pic>
      <p:sp>
        <p:nvSpPr>
          <p:cNvPr id="2" name="文本框 1">
            <a:extLst>
              <a:ext uri="{FF2B5EF4-FFF2-40B4-BE49-F238E27FC236}">
                <a16:creationId xmlns:a16="http://schemas.microsoft.com/office/drawing/2014/main" id="{CBD121A5-5484-AFB7-9B14-29297812443C}"/>
              </a:ext>
            </a:extLst>
          </p:cNvPr>
          <p:cNvSpPr txBox="1"/>
          <p:nvPr/>
        </p:nvSpPr>
        <p:spPr>
          <a:xfrm>
            <a:off x="393700" y="152400"/>
            <a:ext cx="3244799" cy="584775"/>
          </a:xfrm>
          <a:prstGeom prst="rect">
            <a:avLst/>
          </a:prstGeom>
          <a:noFill/>
        </p:spPr>
        <p:txBody>
          <a:bodyPr wrap="none" rtlCol="0">
            <a:spAutoFit/>
          </a:bodyPr>
          <a:lstStyle/>
          <a:p>
            <a:r>
              <a:rPr kumimoji="1" lang="en-US" altLang="zh-CN" sz="3200" dirty="0">
                <a:solidFill>
                  <a:srgbClr val="A32026"/>
                </a:solidFill>
                <a:latin typeface="Arial Black" panose="020B0A04020102020204" pitchFamily="34" charset="0"/>
              </a:rPr>
              <a:t>Linking II </a:t>
            </a:r>
            <a:r>
              <a:rPr kumimoji="1" lang="zh-CN" altLang="en-US" sz="3200" b="1" dirty="0">
                <a:solidFill>
                  <a:srgbClr val="A32026"/>
                </a:solidFill>
                <a:latin typeface="黑体" panose="02010609060101010101" pitchFamily="49" charset="-122"/>
                <a:ea typeface="黑体" panose="02010609060101010101" pitchFamily="49" charset="-122"/>
              </a:rPr>
              <a:t>回课</a:t>
            </a:r>
          </a:p>
        </p:txBody>
      </p:sp>
      <p:sp>
        <p:nvSpPr>
          <p:cNvPr id="19" name="文本框 18">
            <a:extLst>
              <a:ext uri="{FF2B5EF4-FFF2-40B4-BE49-F238E27FC236}">
                <a16:creationId xmlns:a16="http://schemas.microsoft.com/office/drawing/2014/main" id="{294C9E0B-8DB1-9E47-DBC2-8C67C72E0667}"/>
              </a:ext>
            </a:extLst>
          </p:cNvPr>
          <p:cNvSpPr txBox="1"/>
          <p:nvPr/>
        </p:nvSpPr>
        <p:spPr>
          <a:xfrm>
            <a:off x="311510" y="1344586"/>
            <a:ext cx="11568980" cy="3970318"/>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rPr>
              <a:t>使用静态库后：</a:t>
            </a:r>
            <a:endParaRPr lang="en-US" altLang="zh-CN" sz="2800" dirty="0">
              <a:latin typeface="黑体" panose="02010609060101010101" pitchFamily="49" charset="-122"/>
              <a:ea typeface="黑体" panose="02010609060101010101" pitchFamily="49" charset="-122"/>
            </a:endParaRPr>
          </a:p>
          <a:p>
            <a:endParaRPr lang="en-US" altLang="zh-CN" sz="28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一、相关函数被编译为独立的目标模块并封装成一个单独的静态库文件。</a:t>
            </a:r>
            <a:endParaRPr lang="en-US" altLang="zh-CN" sz="2800" dirty="0">
              <a:latin typeface="黑体" panose="02010609060101010101" pitchFamily="49" charset="-122"/>
              <a:ea typeface="黑体" panose="02010609060101010101" pitchFamily="49" charset="-122"/>
            </a:endParaRPr>
          </a:p>
          <a:p>
            <a:endParaRPr lang="en-US" altLang="zh-CN" sz="28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二、应用程序可以通过在命令行上指定单独的文件名字来使用这些在库中定义的函数。</a:t>
            </a:r>
            <a:endParaRPr lang="en-US" altLang="zh-CN" sz="2800" dirty="0">
              <a:latin typeface="黑体" panose="02010609060101010101" pitchFamily="49" charset="-122"/>
              <a:ea typeface="黑体" panose="02010609060101010101" pitchFamily="49" charset="-122"/>
            </a:endParaRPr>
          </a:p>
          <a:p>
            <a:endParaRPr lang="en-US" altLang="zh-CN" sz="28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三、链接器在链接时只复制被程序引用的目标模块，从而减少可执行文件在磁盘和内存中的大小。</a:t>
            </a:r>
          </a:p>
        </p:txBody>
      </p:sp>
      <p:sp>
        <p:nvSpPr>
          <p:cNvPr id="5" name="灯片编号占位符 4">
            <a:extLst>
              <a:ext uri="{FF2B5EF4-FFF2-40B4-BE49-F238E27FC236}">
                <a16:creationId xmlns:a16="http://schemas.microsoft.com/office/drawing/2014/main" id="{4668D5C9-8DEC-8335-4965-F56020C617C7}"/>
              </a:ext>
            </a:extLst>
          </p:cNvPr>
          <p:cNvSpPr>
            <a:spLocks noGrp="1"/>
          </p:cNvSpPr>
          <p:nvPr>
            <p:ph type="sldNum" sz="quarter" idx="12"/>
          </p:nvPr>
        </p:nvSpPr>
        <p:spPr/>
        <p:txBody>
          <a:bodyPr/>
          <a:lstStyle/>
          <a:p>
            <a:fld id="{A6E7DE2F-7BFE-4CD3-A5D4-FC76ADD7547F}" type="slidenum">
              <a:rPr lang="zh-CN" altLang="en-US" smtClean="0"/>
              <a:t>3</a:t>
            </a:fld>
            <a:endParaRPr lang="zh-CN" altLang="en-US"/>
          </a:p>
        </p:txBody>
      </p:sp>
    </p:spTree>
    <p:extLst>
      <p:ext uri="{BB962C8B-B14F-4D97-AF65-F5344CB8AC3E}">
        <p14:creationId xmlns:p14="http://schemas.microsoft.com/office/powerpoint/2010/main" val="742616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0">
            <a:extLst>
              <a:ext uri="{FF2B5EF4-FFF2-40B4-BE49-F238E27FC236}">
                <a16:creationId xmlns:a16="http://schemas.microsoft.com/office/drawing/2014/main" id="{E4A82D88-EC1B-E149-B257-923DCA7D6ECC}"/>
              </a:ext>
            </a:extLst>
          </p:cNvPr>
          <p:cNvSpPr txBox="1">
            <a:spLocks noChangeArrowheads="1"/>
          </p:cNvSpPr>
          <p:nvPr/>
        </p:nvSpPr>
        <p:spPr bwMode="auto">
          <a:xfrm>
            <a:off x="447778" y="653763"/>
            <a:ext cx="5383161" cy="6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3600" b="1" dirty="0">
                <a:solidFill>
                  <a:srgbClr val="404040"/>
                </a:solidFill>
                <a:latin typeface="黑体" panose="02010609060101010101" pitchFamily="49" charset="-122"/>
                <a:ea typeface="黑体" panose="02010609060101010101" pitchFamily="49" charset="-122"/>
              </a:rPr>
              <a:t>静态库（</a:t>
            </a:r>
            <a:r>
              <a:rPr lang="en-US" altLang="zh-CN" sz="3600" b="1" dirty="0">
                <a:solidFill>
                  <a:srgbClr val="404040"/>
                </a:solidFill>
                <a:latin typeface="黑体" panose="02010609060101010101" pitchFamily="49" charset="-122"/>
                <a:ea typeface="黑体" panose="02010609060101010101" pitchFamily="49" charset="-122"/>
              </a:rPr>
              <a:t>static library</a:t>
            </a:r>
            <a:r>
              <a:rPr lang="zh-CN" altLang="en-US" sz="3600" b="1" dirty="0">
                <a:solidFill>
                  <a:srgbClr val="404040"/>
                </a:solidFill>
                <a:latin typeface="黑体" panose="02010609060101010101" pitchFamily="49" charset="-122"/>
                <a:ea typeface="黑体" panose="02010609060101010101" pitchFamily="49" charset="-122"/>
              </a:rPr>
              <a:t>）</a:t>
            </a:r>
          </a:p>
        </p:txBody>
      </p:sp>
      <p:sp>
        <p:nvSpPr>
          <p:cNvPr id="16" name="矩形 15">
            <a:extLst>
              <a:ext uri="{FF2B5EF4-FFF2-40B4-BE49-F238E27FC236}">
                <a16:creationId xmlns:a16="http://schemas.microsoft.com/office/drawing/2014/main" id="{4A5942DE-25C8-5C43-9AC9-32F0AF92A735}"/>
              </a:ext>
            </a:extLst>
          </p:cNvPr>
          <p:cNvSpPr/>
          <p:nvPr/>
        </p:nvSpPr>
        <p:spPr>
          <a:xfrm>
            <a:off x="3232597" y="5745791"/>
            <a:ext cx="8959403" cy="584787"/>
          </a:xfrm>
          <a:prstGeom prst="rect">
            <a:avLst/>
          </a:prstGeom>
          <a:gradFill flip="none" rotWithShape="1">
            <a:gsLst>
              <a:gs pos="0">
                <a:srgbClr val="A32026"/>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EB7DDFC-FBFA-D541-B322-82249AA0CB08}"/>
              </a:ext>
            </a:extLst>
          </p:cNvPr>
          <p:cNvSpPr txBox="1"/>
          <p:nvPr/>
        </p:nvSpPr>
        <p:spPr>
          <a:xfrm>
            <a:off x="1238612" y="5816206"/>
            <a:ext cx="4908187" cy="461665"/>
          </a:xfrm>
          <a:prstGeom prst="rect">
            <a:avLst/>
          </a:prstGeom>
          <a:noFill/>
        </p:spPr>
        <p:txBody>
          <a:bodyPr wrap="square" rtlCol="0">
            <a:spAutoFit/>
          </a:bodyPr>
          <a:lstStyle/>
          <a:p>
            <a:pPr algn="dist"/>
            <a:r>
              <a:rPr kumimoji="1" lang="en-US" altLang="zh-CN" sz="2400" dirty="0">
                <a:solidFill>
                  <a:srgbClr val="A32026"/>
                </a:solidFill>
                <a:latin typeface="+mj-lt"/>
              </a:rPr>
              <a:t>PEKING UNIVERSITY</a:t>
            </a:r>
            <a:endParaRPr kumimoji="1" lang="en" altLang="zh-CN" sz="2400" dirty="0">
              <a:solidFill>
                <a:srgbClr val="A32026"/>
              </a:solidFill>
              <a:latin typeface="+mj-lt"/>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124" y="241828"/>
            <a:ext cx="1547556" cy="456784"/>
          </a:xfrm>
          <a:prstGeom prst="rect">
            <a:avLst/>
          </a:prstGeom>
        </p:spPr>
      </p:pic>
      <p:sp>
        <p:nvSpPr>
          <p:cNvPr id="2" name="文本框 1">
            <a:extLst>
              <a:ext uri="{FF2B5EF4-FFF2-40B4-BE49-F238E27FC236}">
                <a16:creationId xmlns:a16="http://schemas.microsoft.com/office/drawing/2014/main" id="{CBD121A5-5484-AFB7-9B14-29297812443C}"/>
              </a:ext>
            </a:extLst>
          </p:cNvPr>
          <p:cNvSpPr txBox="1"/>
          <p:nvPr/>
        </p:nvSpPr>
        <p:spPr>
          <a:xfrm>
            <a:off x="393700" y="152400"/>
            <a:ext cx="3244799" cy="584775"/>
          </a:xfrm>
          <a:prstGeom prst="rect">
            <a:avLst/>
          </a:prstGeom>
          <a:noFill/>
        </p:spPr>
        <p:txBody>
          <a:bodyPr wrap="none" rtlCol="0">
            <a:spAutoFit/>
          </a:bodyPr>
          <a:lstStyle/>
          <a:p>
            <a:r>
              <a:rPr kumimoji="1" lang="en-US" altLang="zh-CN" sz="3200" dirty="0">
                <a:solidFill>
                  <a:srgbClr val="A32026"/>
                </a:solidFill>
                <a:latin typeface="Arial Black" panose="020B0A04020102020204" pitchFamily="34" charset="0"/>
              </a:rPr>
              <a:t>Linking II </a:t>
            </a:r>
            <a:r>
              <a:rPr kumimoji="1" lang="zh-CN" altLang="en-US" sz="3200" b="1" dirty="0">
                <a:solidFill>
                  <a:srgbClr val="A32026"/>
                </a:solidFill>
                <a:latin typeface="黑体" panose="02010609060101010101" pitchFamily="49" charset="-122"/>
                <a:ea typeface="黑体" panose="02010609060101010101" pitchFamily="49" charset="-122"/>
              </a:rPr>
              <a:t>回课</a:t>
            </a:r>
          </a:p>
        </p:txBody>
      </p:sp>
      <p:pic>
        <p:nvPicPr>
          <p:cNvPr id="7" name="图片 6">
            <a:extLst>
              <a:ext uri="{FF2B5EF4-FFF2-40B4-BE49-F238E27FC236}">
                <a16:creationId xmlns:a16="http://schemas.microsoft.com/office/drawing/2014/main" id="{DCBC4276-B357-213B-B8BE-8FC22F533617}"/>
              </a:ext>
            </a:extLst>
          </p:cNvPr>
          <p:cNvPicPr>
            <a:picLocks noChangeAspect="1"/>
          </p:cNvPicPr>
          <p:nvPr/>
        </p:nvPicPr>
        <p:blipFill>
          <a:blip r:embed="rId4"/>
          <a:stretch>
            <a:fillRect/>
          </a:stretch>
        </p:blipFill>
        <p:spPr>
          <a:xfrm>
            <a:off x="856252" y="1831492"/>
            <a:ext cx="7324725" cy="857250"/>
          </a:xfrm>
          <a:prstGeom prst="rect">
            <a:avLst/>
          </a:prstGeom>
        </p:spPr>
      </p:pic>
      <p:pic>
        <p:nvPicPr>
          <p:cNvPr id="9" name="图片 8">
            <a:extLst>
              <a:ext uri="{FF2B5EF4-FFF2-40B4-BE49-F238E27FC236}">
                <a16:creationId xmlns:a16="http://schemas.microsoft.com/office/drawing/2014/main" id="{D7175D02-B673-B854-5757-2F7CDED7E7AB}"/>
              </a:ext>
            </a:extLst>
          </p:cNvPr>
          <p:cNvPicPr>
            <a:picLocks noChangeAspect="1"/>
          </p:cNvPicPr>
          <p:nvPr/>
        </p:nvPicPr>
        <p:blipFill>
          <a:blip r:embed="rId5"/>
          <a:stretch>
            <a:fillRect/>
          </a:stretch>
        </p:blipFill>
        <p:spPr>
          <a:xfrm>
            <a:off x="792342" y="3308718"/>
            <a:ext cx="8210550" cy="2400300"/>
          </a:xfrm>
          <a:prstGeom prst="rect">
            <a:avLst/>
          </a:prstGeom>
        </p:spPr>
      </p:pic>
      <p:sp>
        <p:nvSpPr>
          <p:cNvPr id="11" name="文本框 10">
            <a:extLst>
              <a:ext uri="{FF2B5EF4-FFF2-40B4-BE49-F238E27FC236}">
                <a16:creationId xmlns:a16="http://schemas.microsoft.com/office/drawing/2014/main" id="{DB9991DA-5DF3-4AB1-4C14-E90EA7B0C400}"/>
              </a:ext>
            </a:extLst>
          </p:cNvPr>
          <p:cNvSpPr txBox="1"/>
          <p:nvPr/>
        </p:nvSpPr>
        <p:spPr>
          <a:xfrm>
            <a:off x="924386" y="1380823"/>
            <a:ext cx="6386052"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创建</a:t>
            </a:r>
            <a:r>
              <a:rPr lang="en-US" altLang="zh-CN" sz="2400" dirty="0" err="1">
                <a:latin typeface="黑体" panose="02010609060101010101" pitchFamily="49" charset="-122"/>
                <a:ea typeface="黑体" panose="02010609060101010101" pitchFamily="49" charset="-122"/>
              </a:rPr>
              <a:t>addvec</a:t>
            </a:r>
            <a:r>
              <a:rPr lang="zh-CN" altLang="en-US" sz="2400" dirty="0">
                <a:latin typeface="黑体" panose="02010609060101010101" pitchFamily="49" charset="-122"/>
                <a:ea typeface="黑体" panose="02010609060101010101" pitchFamily="49" charset="-122"/>
              </a:rPr>
              <a:t>和</a:t>
            </a:r>
            <a:r>
              <a:rPr lang="en-US" altLang="zh-CN" sz="2400" dirty="0" err="1">
                <a:latin typeface="黑体" panose="02010609060101010101" pitchFamily="49" charset="-122"/>
                <a:ea typeface="黑体" panose="02010609060101010101" pitchFamily="49" charset="-122"/>
              </a:rPr>
              <a:t>multvec</a:t>
            </a:r>
            <a:r>
              <a:rPr lang="zh-CN" altLang="en-US" sz="2400" dirty="0">
                <a:latin typeface="黑体" panose="02010609060101010101" pitchFamily="49" charset="-122"/>
                <a:ea typeface="黑体" panose="02010609060101010101" pitchFamily="49" charset="-122"/>
              </a:rPr>
              <a:t>两个函数的静态库：</a:t>
            </a:r>
          </a:p>
        </p:txBody>
      </p:sp>
      <p:sp>
        <p:nvSpPr>
          <p:cNvPr id="12" name="文本框 11">
            <a:extLst>
              <a:ext uri="{FF2B5EF4-FFF2-40B4-BE49-F238E27FC236}">
                <a16:creationId xmlns:a16="http://schemas.microsoft.com/office/drawing/2014/main" id="{2BE7BBEB-0B96-B3E8-47FD-F6904BB001B1}"/>
              </a:ext>
            </a:extLst>
          </p:cNvPr>
          <p:cNvSpPr txBox="1"/>
          <p:nvPr/>
        </p:nvSpPr>
        <p:spPr>
          <a:xfrm>
            <a:off x="856252" y="2822555"/>
            <a:ext cx="6386052" cy="461665"/>
          </a:xfrm>
          <a:prstGeom prst="rect">
            <a:avLst/>
          </a:prstGeom>
          <a:noFill/>
        </p:spPr>
        <p:txBody>
          <a:bodyPr wrap="square" rtlCol="0">
            <a:spAutoFit/>
          </a:bodyPr>
          <a:lstStyle/>
          <a:p>
            <a:r>
              <a:rPr lang="en-US" altLang="zh-CN" sz="2400" dirty="0">
                <a:latin typeface="黑体" panose="02010609060101010101" pitchFamily="49" charset="-122"/>
                <a:ea typeface="黑体" panose="02010609060101010101" pitchFamily="49" charset="-122"/>
              </a:rPr>
              <a:t>main2.c</a:t>
            </a:r>
            <a:r>
              <a:rPr lang="zh-CN" altLang="en-US" sz="2400" dirty="0">
                <a:latin typeface="黑体" panose="02010609060101010101" pitchFamily="49" charset="-122"/>
                <a:ea typeface="黑体" panose="02010609060101010101" pitchFamily="49" charset="-122"/>
              </a:rPr>
              <a:t>使用了</a:t>
            </a:r>
            <a:r>
              <a:rPr lang="en-US" altLang="zh-CN" sz="2400" dirty="0" err="1">
                <a:latin typeface="黑体" panose="02010609060101010101" pitchFamily="49" charset="-122"/>
                <a:ea typeface="黑体" panose="02010609060101010101" pitchFamily="49" charset="-122"/>
              </a:rPr>
              <a:t>addvec</a:t>
            </a:r>
            <a:r>
              <a:rPr lang="zh-CN" altLang="en-US" sz="2400" dirty="0">
                <a:latin typeface="黑体" panose="02010609060101010101" pitchFamily="49" charset="-122"/>
                <a:ea typeface="黑体" panose="02010609060101010101" pitchFamily="49" charset="-122"/>
              </a:rPr>
              <a:t>，创建其可执行文件：</a:t>
            </a:r>
          </a:p>
        </p:txBody>
      </p:sp>
      <p:sp>
        <p:nvSpPr>
          <p:cNvPr id="13" name="灯片编号占位符 12">
            <a:extLst>
              <a:ext uri="{FF2B5EF4-FFF2-40B4-BE49-F238E27FC236}">
                <a16:creationId xmlns:a16="http://schemas.microsoft.com/office/drawing/2014/main" id="{338C48A7-A6EB-8930-8107-98039DF17757}"/>
              </a:ext>
            </a:extLst>
          </p:cNvPr>
          <p:cNvSpPr>
            <a:spLocks noGrp="1"/>
          </p:cNvSpPr>
          <p:nvPr>
            <p:ph type="sldNum" sz="quarter" idx="12"/>
          </p:nvPr>
        </p:nvSpPr>
        <p:spPr/>
        <p:txBody>
          <a:bodyPr/>
          <a:lstStyle/>
          <a:p>
            <a:fld id="{A6E7DE2F-7BFE-4CD3-A5D4-FC76ADD7547F}" type="slidenum">
              <a:rPr lang="zh-CN" altLang="en-US" smtClean="0"/>
              <a:t>4</a:t>
            </a:fld>
            <a:endParaRPr lang="zh-CN" altLang="en-US"/>
          </a:p>
        </p:txBody>
      </p:sp>
    </p:spTree>
    <p:extLst>
      <p:ext uri="{BB962C8B-B14F-4D97-AF65-F5344CB8AC3E}">
        <p14:creationId xmlns:p14="http://schemas.microsoft.com/office/powerpoint/2010/main" val="3348871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0">
            <a:extLst>
              <a:ext uri="{FF2B5EF4-FFF2-40B4-BE49-F238E27FC236}">
                <a16:creationId xmlns:a16="http://schemas.microsoft.com/office/drawing/2014/main" id="{E4A82D88-EC1B-E149-B257-923DCA7D6ECC}"/>
              </a:ext>
            </a:extLst>
          </p:cNvPr>
          <p:cNvSpPr txBox="1">
            <a:spLocks noChangeArrowheads="1"/>
          </p:cNvSpPr>
          <p:nvPr/>
        </p:nvSpPr>
        <p:spPr bwMode="auto">
          <a:xfrm>
            <a:off x="447778" y="653763"/>
            <a:ext cx="5383161" cy="6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3600" b="1" dirty="0">
                <a:solidFill>
                  <a:srgbClr val="404040"/>
                </a:solidFill>
                <a:latin typeface="黑体" panose="02010609060101010101" pitchFamily="49" charset="-122"/>
                <a:ea typeface="黑体" panose="02010609060101010101" pitchFamily="49" charset="-122"/>
              </a:rPr>
              <a:t>静态库（</a:t>
            </a:r>
            <a:r>
              <a:rPr lang="en-US" altLang="zh-CN" sz="3600" b="1" dirty="0">
                <a:solidFill>
                  <a:srgbClr val="404040"/>
                </a:solidFill>
                <a:latin typeface="黑体" panose="02010609060101010101" pitchFamily="49" charset="-122"/>
                <a:ea typeface="黑体" panose="02010609060101010101" pitchFamily="49" charset="-122"/>
              </a:rPr>
              <a:t>static library</a:t>
            </a:r>
            <a:r>
              <a:rPr lang="zh-CN" altLang="en-US" sz="3600" b="1" dirty="0">
                <a:solidFill>
                  <a:srgbClr val="404040"/>
                </a:solidFill>
                <a:latin typeface="黑体" panose="02010609060101010101" pitchFamily="49" charset="-122"/>
                <a:ea typeface="黑体" panose="02010609060101010101" pitchFamily="49" charset="-122"/>
              </a:rPr>
              <a:t>）</a:t>
            </a:r>
          </a:p>
        </p:txBody>
      </p:sp>
      <p:sp>
        <p:nvSpPr>
          <p:cNvPr id="16" name="矩形 15">
            <a:extLst>
              <a:ext uri="{FF2B5EF4-FFF2-40B4-BE49-F238E27FC236}">
                <a16:creationId xmlns:a16="http://schemas.microsoft.com/office/drawing/2014/main" id="{4A5942DE-25C8-5C43-9AC9-32F0AF92A735}"/>
              </a:ext>
            </a:extLst>
          </p:cNvPr>
          <p:cNvSpPr/>
          <p:nvPr/>
        </p:nvSpPr>
        <p:spPr>
          <a:xfrm>
            <a:off x="3232597" y="5745791"/>
            <a:ext cx="8959403" cy="584787"/>
          </a:xfrm>
          <a:prstGeom prst="rect">
            <a:avLst/>
          </a:prstGeom>
          <a:gradFill flip="none" rotWithShape="1">
            <a:gsLst>
              <a:gs pos="0">
                <a:srgbClr val="A32026"/>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EB7DDFC-FBFA-D541-B322-82249AA0CB08}"/>
              </a:ext>
            </a:extLst>
          </p:cNvPr>
          <p:cNvSpPr txBox="1"/>
          <p:nvPr/>
        </p:nvSpPr>
        <p:spPr>
          <a:xfrm>
            <a:off x="1238612" y="5816206"/>
            <a:ext cx="4908187" cy="461665"/>
          </a:xfrm>
          <a:prstGeom prst="rect">
            <a:avLst/>
          </a:prstGeom>
          <a:noFill/>
        </p:spPr>
        <p:txBody>
          <a:bodyPr wrap="square" rtlCol="0">
            <a:spAutoFit/>
          </a:bodyPr>
          <a:lstStyle/>
          <a:p>
            <a:pPr algn="dist"/>
            <a:r>
              <a:rPr kumimoji="1" lang="en-US" altLang="zh-CN" sz="2400" dirty="0">
                <a:solidFill>
                  <a:srgbClr val="A32026"/>
                </a:solidFill>
                <a:latin typeface="+mj-lt"/>
              </a:rPr>
              <a:t>PEKING UNIVERSITY</a:t>
            </a:r>
            <a:endParaRPr kumimoji="1" lang="en" altLang="zh-CN" sz="2400" dirty="0">
              <a:solidFill>
                <a:srgbClr val="A32026"/>
              </a:solidFill>
              <a:latin typeface="+mj-lt"/>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124" y="241828"/>
            <a:ext cx="1547556" cy="456784"/>
          </a:xfrm>
          <a:prstGeom prst="rect">
            <a:avLst/>
          </a:prstGeom>
        </p:spPr>
      </p:pic>
      <p:sp>
        <p:nvSpPr>
          <p:cNvPr id="2" name="文本框 1">
            <a:extLst>
              <a:ext uri="{FF2B5EF4-FFF2-40B4-BE49-F238E27FC236}">
                <a16:creationId xmlns:a16="http://schemas.microsoft.com/office/drawing/2014/main" id="{CBD121A5-5484-AFB7-9B14-29297812443C}"/>
              </a:ext>
            </a:extLst>
          </p:cNvPr>
          <p:cNvSpPr txBox="1"/>
          <p:nvPr/>
        </p:nvSpPr>
        <p:spPr>
          <a:xfrm>
            <a:off x="393700" y="152400"/>
            <a:ext cx="3244799" cy="584775"/>
          </a:xfrm>
          <a:prstGeom prst="rect">
            <a:avLst/>
          </a:prstGeom>
          <a:noFill/>
        </p:spPr>
        <p:txBody>
          <a:bodyPr wrap="none" rtlCol="0">
            <a:spAutoFit/>
          </a:bodyPr>
          <a:lstStyle/>
          <a:p>
            <a:r>
              <a:rPr kumimoji="1" lang="en-US" altLang="zh-CN" sz="3200" dirty="0">
                <a:solidFill>
                  <a:srgbClr val="A32026"/>
                </a:solidFill>
                <a:latin typeface="Arial Black" panose="020B0A04020102020204" pitchFamily="34" charset="0"/>
              </a:rPr>
              <a:t>Linking II </a:t>
            </a:r>
            <a:r>
              <a:rPr kumimoji="1" lang="zh-CN" altLang="en-US" sz="3200" b="1" dirty="0">
                <a:solidFill>
                  <a:srgbClr val="A32026"/>
                </a:solidFill>
                <a:latin typeface="黑体" panose="02010609060101010101" pitchFamily="49" charset="-122"/>
                <a:ea typeface="黑体" panose="02010609060101010101" pitchFamily="49" charset="-122"/>
              </a:rPr>
              <a:t>回课</a:t>
            </a:r>
          </a:p>
        </p:txBody>
      </p:sp>
      <p:pic>
        <p:nvPicPr>
          <p:cNvPr id="5" name="图片 4">
            <a:extLst>
              <a:ext uri="{FF2B5EF4-FFF2-40B4-BE49-F238E27FC236}">
                <a16:creationId xmlns:a16="http://schemas.microsoft.com/office/drawing/2014/main" id="{53DFDAFC-F773-7277-A92F-C0AFF8417FD0}"/>
              </a:ext>
            </a:extLst>
          </p:cNvPr>
          <p:cNvPicPr>
            <a:picLocks noChangeAspect="1"/>
          </p:cNvPicPr>
          <p:nvPr/>
        </p:nvPicPr>
        <p:blipFill>
          <a:blip r:embed="rId4"/>
          <a:stretch>
            <a:fillRect/>
          </a:stretch>
        </p:blipFill>
        <p:spPr>
          <a:xfrm>
            <a:off x="1127945" y="1324087"/>
            <a:ext cx="9579385" cy="4411316"/>
          </a:xfrm>
          <a:prstGeom prst="rect">
            <a:avLst/>
          </a:prstGeom>
        </p:spPr>
      </p:pic>
      <p:sp>
        <p:nvSpPr>
          <p:cNvPr id="3" name="灯片编号占位符 2">
            <a:extLst>
              <a:ext uri="{FF2B5EF4-FFF2-40B4-BE49-F238E27FC236}">
                <a16:creationId xmlns:a16="http://schemas.microsoft.com/office/drawing/2014/main" id="{8D34F532-4DE7-EDBA-2D01-D27E3B34904E}"/>
              </a:ext>
            </a:extLst>
          </p:cNvPr>
          <p:cNvSpPr>
            <a:spLocks noGrp="1"/>
          </p:cNvSpPr>
          <p:nvPr>
            <p:ph type="sldNum" sz="quarter" idx="12"/>
          </p:nvPr>
        </p:nvSpPr>
        <p:spPr/>
        <p:txBody>
          <a:bodyPr/>
          <a:lstStyle/>
          <a:p>
            <a:fld id="{A6E7DE2F-7BFE-4CD3-A5D4-FC76ADD7547F}" type="slidenum">
              <a:rPr lang="zh-CN" altLang="en-US" smtClean="0"/>
              <a:t>5</a:t>
            </a:fld>
            <a:endParaRPr lang="zh-CN" altLang="en-US"/>
          </a:p>
        </p:txBody>
      </p:sp>
    </p:spTree>
    <p:extLst>
      <p:ext uri="{BB962C8B-B14F-4D97-AF65-F5344CB8AC3E}">
        <p14:creationId xmlns:p14="http://schemas.microsoft.com/office/powerpoint/2010/main" val="3443423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0">
            <a:extLst>
              <a:ext uri="{FF2B5EF4-FFF2-40B4-BE49-F238E27FC236}">
                <a16:creationId xmlns:a16="http://schemas.microsoft.com/office/drawing/2014/main" id="{E4A82D88-EC1B-E149-B257-923DCA7D6ECC}"/>
              </a:ext>
            </a:extLst>
          </p:cNvPr>
          <p:cNvSpPr txBox="1">
            <a:spLocks noChangeArrowheads="1"/>
          </p:cNvSpPr>
          <p:nvPr/>
        </p:nvSpPr>
        <p:spPr bwMode="auto">
          <a:xfrm>
            <a:off x="447778" y="653763"/>
            <a:ext cx="5383161" cy="6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3600" b="1" dirty="0">
                <a:solidFill>
                  <a:srgbClr val="404040"/>
                </a:solidFill>
                <a:latin typeface="黑体" panose="02010609060101010101" pitchFamily="49" charset="-122"/>
                <a:ea typeface="黑体" panose="02010609060101010101" pitchFamily="49" charset="-122"/>
              </a:rPr>
              <a:t>静态库（</a:t>
            </a:r>
            <a:r>
              <a:rPr lang="en-US" altLang="zh-CN" sz="3600" b="1" dirty="0">
                <a:solidFill>
                  <a:srgbClr val="404040"/>
                </a:solidFill>
                <a:latin typeface="黑体" panose="02010609060101010101" pitchFamily="49" charset="-122"/>
                <a:ea typeface="黑体" panose="02010609060101010101" pitchFamily="49" charset="-122"/>
              </a:rPr>
              <a:t>static library</a:t>
            </a:r>
            <a:r>
              <a:rPr lang="zh-CN" altLang="en-US" sz="3600" b="1" dirty="0">
                <a:solidFill>
                  <a:srgbClr val="404040"/>
                </a:solidFill>
                <a:latin typeface="黑体" panose="02010609060101010101" pitchFamily="49" charset="-122"/>
                <a:ea typeface="黑体" panose="02010609060101010101" pitchFamily="49" charset="-122"/>
              </a:rPr>
              <a:t>）</a:t>
            </a:r>
          </a:p>
        </p:txBody>
      </p:sp>
      <p:sp>
        <p:nvSpPr>
          <p:cNvPr id="16" name="矩形 15">
            <a:extLst>
              <a:ext uri="{FF2B5EF4-FFF2-40B4-BE49-F238E27FC236}">
                <a16:creationId xmlns:a16="http://schemas.microsoft.com/office/drawing/2014/main" id="{4A5942DE-25C8-5C43-9AC9-32F0AF92A735}"/>
              </a:ext>
            </a:extLst>
          </p:cNvPr>
          <p:cNvSpPr/>
          <p:nvPr/>
        </p:nvSpPr>
        <p:spPr>
          <a:xfrm>
            <a:off x="3232597" y="5745791"/>
            <a:ext cx="8959403" cy="584787"/>
          </a:xfrm>
          <a:prstGeom prst="rect">
            <a:avLst/>
          </a:prstGeom>
          <a:gradFill flip="none" rotWithShape="1">
            <a:gsLst>
              <a:gs pos="0">
                <a:srgbClr val="A32026"/>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EB7DDFC-FBFA-D541-B322-82249AA0CB08}"/>
              </a:ext>
            </a:extLst>
          </p:cNvPr>
          <p:cNvSpPr txBox="1"/>
          <p:nvPr/>
        </p:nvSpPr>
        <p:spPr>
          <a:xfrm>
            <a:off x="1238612" y="5816206"/>
            <a:ext cx="4908187" cy="461665"/>
          </a:xfrm>
          <a:prstGeom prst="rect">
            <a:avLst/>
          </a:prstGeom>
          <a:noFill/>
        </p:spPr>
        <p:txBody>
          <a:bodyPr wrap="square" rtlCol="0">
            <a:spAutoFit/>
          </a:bodyPr>
          <a:lstStyle/>
          <a:p>
            <a:pPr algn="dist"/>
            <a:r>
              <a:rPr kumimoji="1" lang="en-US" altLang="zh-CN" sz="2400" dirty="0">
                <a:solidFill>
                  <a:srgbClr val="A32026"/>
                </a:solidFill>
                <a:latin typeface="+mj-lt"/>
              </a:rPr>
              <a:t>PEKING UNIVERSITY</a:t>
            </a:r>
            <a:endParaRPr kumimoji="1" lang="en" altLang="zh-CN" sz="2400" dirty="0">
              <a:solidFill>
                <a:srgbClr val="A32026"/>
              </a:solidFill>
              <a:latin typeface="+mj-lt"/>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124" y="241828"/>
            <a:ext cx="1547556" cy="456784"/>
          </a:xfrm>
          <a:prstGeom prst="rect">
            <a:avLst/>
          </a:prstGeom>
        </p:spPr>
      </p:pic>
      <p:sp>
        <p:nvSpPr>
          <p:cNvPr id="2" name="文本框 1">
            <a:extLst>
              <a:ext uri="{FF2B5EF4-FFF2-40B4-BE49-F238E27FC236}">
                <a16:creationId xmlns:a16="http://schemas.microsoft.com/office/drawing/2014/main" id="{CBD121A5-5484-AFB7-9B14-29297812443C}"/>
              </a:ext>
            </a:extLst>
          </p:cNvPr>
          <p:cNvSpPr txBox="1"/>
          <p:nvPr/>
        </p:nvSpPr>
        <p:spPr>
          <a:xfrm>
            <a:off x="393700" y="152400"/>
            <a:ext cx="3244799" cy="584775"/>
          </a:xfrm>
          <a:prstGeom prst="rect">
            <a:avLst/>
          </a:prstGeom>
          <a:noFill/>
        </p:spPr>
        <p:txBody>
          <a:bodyPr wrap="none" rtlCol="0">
            <a:spAutoFit/>
          </a:bodyPr>
          <a:lstStyle/>
          <a:p>
            <a:r>
              <a:rPr kumimoji="1" lang="en-US" altLang="zh-CN" sz="3200" dirty="0">
                <a:solidFill>
                  <a:srgbClr val="A32026"/>
                </a:solidFill>
                <a:latin typeface="Arial Black" panose="020B0A04020102020204" pitchFamily="34" charset="0"/>
              </a:rPr>
              <a:t>Linking II </a:t>
            </a:r>
            <a:r>
              <a:rPr kumimoji="1" lang="zh-CN" altLang="en-US" sz="3200" b="1" dirty="0">
                <a:solidFill>
                  <a:srgbClr val="A32026"/>
                </a:solidFill>
                <a:latin typeface="黑体" panose="02010609060101010101" pitchFamily="49" charset="-122"/>
                <a:ea typeface="黑体" panose="02010609060101010101" pitchFamily="49" charset="-122"/>
              </a:rPr>
              <a:t>回课</a:t>
            </a:r>
          </a:p>
        </p:txBody>
      </p:sp>
      <p:sp>
        <p:nvSpPr>
          <p:cNvPr id="3" name="文本框 2">
            <a:extLst>
              <a:ext uri="{FF2B5EF4-FFF2-40B4-BE49-F238E27FC236}">
                <a16:creationId xmlns:a16="http://schemas.microsoft.com/office/drawing/2014/main" id="{30AF9BCB-8B48-3780-A1D3-1EF4290B61CF}"/>
              </a:ext>
            </a:extLst>
          </p:cNvPr>
          <p:cNvSpPr txBox="1"/>
          <p:nvPr/>
        </p:nvSpPr>
        <p:spPr>
          <a:xfrm>
            <a:off x="393700" y="1291879"/>
            <a:ext cx="10510684" cy="4401205"/>
          </a:xfrm>
          <a:prstGeom prst="rect">
            <a:avLst/>
          </a:prstGeom>
          <a:noFill/>
        </p:spPr>
        <p:txBody>
          <a:bodyPr wrap="square" rtlCol="0">
            <a:spAutoFit/>
          </a:bodyPr>
          <a:lstStyle/>
          <a:p>
            <a:pPr algn="l"/>
            <a:r>
              <a:rPr lang="zh-CN" altLang="en-US" sz="2800" b="0" i="0" dirty="0">
                <a:effectLst/>
                <a:latin typeface="黑体" panose="02010609060101010101" pitchFamily="49" charset="-122"/>
                <a:ea typeface="黑体" panose="02010609060101010101" pitchFamily="49" charset="-122"/>
              </a:rPr>
              <a:t>链接器从左到右扫描文件。</a:t>
            </a:r>
            <a:endParaRPr lang="en-US" altLang="zh-CN" sz="2800" b="0" i="0" dirty="0">
              <a:effectLst/>
              <a:latin typeface="黑体" panose="02010609060101010101" pitchFamily="49" charset="-122"/>
              <a:ea typeface="黑体" panose="02010609060101010101" pitchFamily="49" charset="-122"/>
            </a:endParaRPr>
          </a:p>
          <a:p>
            <a:pPr algn="l"/>
            <a:r>
              <a:rPr lang="zh-CN" altLang="en-US" sz="2800" b="0" i="0" dirty="0">
                <a:effectLst/>
                <a:latin typeface="黑体" panose="02010609060101010101" pitchFamily="49" charset="-122"/>
                <a:ea typeface="黑体" panose="02010609060101010101" pitchFamily="49" charset="-122"/>
              </a:rPr>
              <a:t>集合</a:t>
            </a:r>
            <a:r>
              <a:rPr lang="en-US" altLang="zh-CN" sz="2800" b="0" i="0" dirty="0">
                <a:effectLst/>
                <a:latin typeface="黑体" panose="02010609060101010101" pitchFamily="49" charset="-122"/>
                <a:ea typeface="黑体" panose="02010609060101010101" pitchFamily="49" charset="-122"/>
              </a:rPr>
              <a:t>E</a:t>
            </a: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U</a:t>
            </a: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D</a:t>
            </a:r>
            <a:r>
              <a:rPr lang="zh-CN" altLang="en-US"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pPr algn="l"/>
            <a:r>
              <a:rPr lang="zh-CN" altLang="en-US" sz="2800" b="0" i="0" dirty="0">
                <a:effectLst/>
                <a:latin typeface="黑体" panose="02010609060101010101" pitchFamily="49" charset="-122"/>
                <a:ea typeface="黑体" panose="02010609060101010101" pitchFamily="49" charset="-122"/>
              </a:rPr>
              <a:t>命令行上的每个输入文件</a:t>
            </a:r>
            <a:r>
              <a:rPr lang="en-US" altLang="zh-CN" sz="2800" b="0" i="0" dirty="0">
                <a:effectLst/>
                <a:latin typeface="黑体" panose="02010609060101010101" pitchFamily="49" charset="-122"/>
                <a:ea typeface="黑体" panose="02010609060101010101" pitchFamily="49" charset="-122"/>
              </a:rPr>
              <a:t>f</a:t>
            </a:r>
            <a:r>
              <a:rPr lang="zh-CN" altLang="en-US" sz="2800" b="0" i="0" dirty="0">
                <a:effectLst/>
                <a:latin typeface="黑体" panose="02010609060101010101" pitchFamily="49" charset="-122"/>
                <a:ea typeface="黑体" panose="02010609060101010101" pitchFamily="49" charset="-122"/>
              </a:rPr>
              <a:t>。</a:t>
            </a:r>
            <a:endParaRPr lang="en-US" altLang="zh-CN" sz="2800" b="0" i="0" dirty="0">
              <a:effectLst/>
              <a:latin typeface="黑体" panose="02010609060101010101" pitchFamily="49" charset="-122"/>
              <a:ea typeface="黑体" panose="02010609060101010101" pitchFamily="49" charset="-122"/>
            </a:endParaRPr>
          </a:p>
          <a:p>
            <a:pPr algn="l"/>
            <a:endParaRPr lang="zh-CN" altLang="en-US" sz="2800" b="0" i="0" dirty="0">
              <a:effectLst/>
              <a:latin typeface="黑体" panose="02010609060101010101" pitchFamily="49" charset="-122"/>
              <a:ea typeface="黑体" panose="02010609060101010101" pitchFamily="49" charset="-122"/>
            </a:endParaRPr>
          </a:p>
          <a:p>
            <a:pPr algn="l"/>
            <a:r>
              <a:rPr lang="zh-CN" altLang="en-US" sz="2800" b="0" i="0" dirty="0">
                <a:effectLst/>
                <a:latin typeface="黑体" panose="02010609060101010101" pitchFamily="49" charset="-122"/>
                <a:ea typeface="黑体" panose="02010609060101010101" pitchFamily="49" charset="-122"/>
              </a:rPr>
              <a:t>若</a:t>
            </a:r>
            <a:r>
              <a:rPr lang="en-US" altLang="zh-CN" sz="2800" b="0" i="0" dirty="0">
                <a:effectLst/>
                <a:latin typeface="黑体" panose="02010609060101010101" pitchFamily="49" charset="-122"/>
                <a:ea typeface="黑体" panose="02010609060101010101" pitchFamily="49" charset="-122"/>
              </a:rPr>
              <a:t>f</a:t>
            </a:r>
            <a:r>
              <a:rPr lang="zh-CN" altLang="en-US" sz="2800" b="0" i="0" dirty="0">
                <a:effectLst/>
                <a:latin typeface="黑体" panose="02010609060101010101" pitchFamily="49" charset="-122"/>
                <a:ea typeface="黑体" panose="02010609060101010101" pitchFamily="49" charset="-122"/>
              </a:rPr>
              <a:t>是一个目标文件，</a:t>
            </a:r>
            <a:r>
              <a:rPr lang="en-US" altLang="zh-CN" sz="2800" b="0" i="0" dirty="0">
                <a:effectLst/>
                <a:latin typeface="黑体" panose="02010609060101010101" pitchFamily="49" charset="-122"/>
                <a:ea typeface="黑体" panose="02010609060101010101" pitchFamily="49" charset="-122"/>
              </a:rPr>
              <a:t>f</a:t>
            </a:r>
            <a:r>
              <a:rPr lang="zh-CN" altLang="en-US" sz="2800" b="0" i="0" dirty="0">
                <a:effectLst/>
                <a:latin typeface="黑体" panose="02010609060101010101" pitchFamily="49" charset="-122"/>
                <a:ea typeface="黑体" panose="02010609060101010101" pitchFamily="49" charset="-122"/>
              </a:rPr>
              <a:t>添加到</a:t>
            </a:r>
            <a:r>
              <a:rPr lang="en-US" altLang="zh-CN" sz="2800" b="0" i="0" dirty="0">
                <a:effectLst/>
                <a:latin typeface="黑体" panose="02010609060101010101" pitchFamily="49" charset="-122"/>
                <a:ea typeface="黑体" panose="02010609060101010101" pitchFamily="49" charset="-122"/>
              </a:rPr>
              <a:t>E</a:t>
            </a:r>
            <a:r>
              <a:rPr lang="zh-CN" altLang="en-US" sz="2800" b="0" i="0" dirty="0">
                <a:effectLst/>
                <a:latin typeface="黑体" panose="02010609060101010101" pitchFamily="49" charset="-122"/>
                <a:ea typeface="黑体" panose="02010609060101010101" pitchFamily="49" charset="-122"/>
              </a:rPr>
              <a:t>，修改</a:t>
            </a:r>
            <a:r>
              <a:rPr lang="en-US" altLang="zh-CN" sz="2800" b="0" i="0" dirty="0">
                <a:effectLst/>
                <a:latin typeface="黑体" panose="02010609060101010101" pitchFamily="49" charset="-122"/>
                <a:ea typeface="黑体" panose="02010609060101010101" pitchFamily="49" charset="-122"/>
              </a:rPr>
              <a:t>U</a:t>
            </a:r>
            <a:r>
              <a:rPr lang="zh-CN" altLang="en-US" sz="2800" b="0" i="0" dirty="0">
                <a:effectLst/>
                <a:latin typeface="黑体" panose="02010609060101010101" pitchFamily="49" charset="-122"/>
                <a:ea typeface="黑体" panose="02010609060101010101" pitchFamily="49" charset="-122"/>
              </a:rPr>
              <a:t>和</a:t>
            </a:r>
            <a:r>
              <a:rPr lang="en-US" altLang="zh-CN" sz="2800" b="0" i="0" dirty="0">
                <a:effectLst/>
                <a:latin typeface="黑体" panose="02010609060101010101" pitchFamily="49" charset="-122"/>
                <a:ea typeface="黑体" panose="02010609060101010101" pitchFamily="49" charset="-122"/>
              </a:rPr>
              <a:t>D</a:t>
            </a:r>
          </a:p>
          <a:p>
            <a:pPr algn="l"/>
            <a:endParaRPr lang="zh-CN" altLang="en-US" sz="2800" b="0" i="0" dirty="0">
              <a:effectLst/>
              <a:latin typeface="黑体" panose="02010609060101010101" pitchFamily="49" charset="-122"/>
              <a:ea typeface="黑体" panose="02010609060101010101" pitchFamily="49" charset="-122"/>
            </a:endParaRPr>
          </a:p>
          <a:p>
            <a:pPr algn="l"/>
            <a:r>
              <a:rPr lang="zh-CN" altLang="en-US" sz="2800" b="0" i="0" dirty="0">
                <a:effectLst/>
                <a:latin typeface="黑体" panose="02010609060101010101" pitchFamily="49" charset="-122"/>
                <a:ea typeface="黑体" panose="02010609060101010101" pitchFamily="49" charset="-122"/>
              </a:rPr>
              <a:t>若</a:t>
            </a:r>
            <a:r>
              <a:rPr lang="en-US" altLang="zh-CN" sz="2800" b="0" i="0" dirty="0">
                <a:effectLst/>
                <a:latin typeface="黑体" panose="02010609060101010101" pitchFamily="49" charset="-122"/>
                <a:ea typeface="黑体" panose="02010609060101010101" pitchFamily="49" charset="-122"/>
              </a:rPr>
              <a:t>f</a:t>
            </a:r>
            <a:r>
              <a:rPr lang="zh-CN" altLang="en-US" sz="2800" b="0" i="0" dirty="0">
                <a:effectLst/>
                <a:latin typeface="黑体" panose="02010609060101010101" pitchFamily="49" charset="-122"/>
                <a:ea typeface="黑体" panose="02010609060101010101" pitchFamily="49" charset="-122"/>
              </a:rPr>
              <a:t>是一个存档文件，尝试匹配</a:t>
            </a:r>
            <a:r>
              <a:rPr lang="en-US" altLang="zh-CN" sz="2800" b="0" i="0" dirty="0">
                <a:effectLst/>
                <a:latin typeface="黑体" panose="02010609060101010101" pitchFamily="49" charset="-122"/>
                <a:ea typeface="黑体" panose="02010609060101010101" pitchFamily="49" charset="-122"/>
              </a:rPr>
              <a:t>U</a:t>
            </a:r>
            <a:r>
              <a:rPr lang="zh-CN" altLang="en-US" sz="2800" b="0" i="0" dirty="0">
                <a:effectLst/>
                <a:latin typeface="黑体" panose="02010609060101010101" pitchFamily="49" charset="-122"/>
                <a:ea typeface="黑体" panose="02010609060101010101" pitchFamily="49" charset="-122"/>
              </a:rPr>
              <a:t>中未解析的符号和由存档文件成员定义的符号。将定义了一个符号来解析</a:t>
            </a:r>
            <a:r>
              <a:rPr lang="en-US" altLang="zh-CN" sz="2800" b="0" i="0" dirty="0">
                <a:effectLst/>
                <a:latin typeface="黑体" panose="02010609060101010101" pitchFamily="49" charset="-122"/>
                <a:ea typeface="黑体" panose="02010609060101010101" pitchFamily="49" charset="-122"/>
              </a:rPr>
              <a:t>U</a:t>
            </a:r>
            <a:r>
              <a:rPr lang="zh-CN" altLang="en-US" sz="2800" b="0" i="0" dirty="0">
                <a:effectLst/>
                <a:latin typeface="黑体" panose="02010609060101010101" pitchFamily="49" charset="-122"/>
                <a:ea typeface="黑体" panose="02010609060101010101" pitchFamily="49" charset="-122"/>
              </a:rPr>
              <a:t>中的一个引用的存档文件成员</a:t>
            </a:r>
            <a:r>
              <a:rPr lang="en-US" altLang="zh-CN" sz="2800" b="0" i="0" dirty="0">
                <a:effectLst/>
                <a:latin typeface="黑体" panose="02010609060101010101" pitchFamily="49" charset="-122"/>
                <a:ea typeface="黑体" panose="02010609060101010101" pitchFamily="49" charset="-122"/>
              </a:rPr>
              <a:t>m</a:t>
            </a:r>
            <a:r>
              <a:rPr lang="zh-CN" altLang="en-US" sz="2800" b="0" i="0" dirty="0">
                <a:effectLst/>
                <a:latin typeface="黑体" panose="02010609060101010101" pitchFamily="49" charset="-122"/>
                <a:ea typeface="黑体" panose="02010609060101010101" pitchFamily="49" charset="-122"/>
              </a:rPr>
              <a:t>加到</a:t>
            </a:r>
            <a:r>
              <a:rPr lang="en-US" altLang="zh-CN" sz="2800" b="0" i="0" dirty="0">
                <a:effectLst/>
                <a:latin typeface="黑体" panose="02010609060101010101" pitchFamily="49" charset="-122"/>
                <a:ea typeface="黑体" panose="02010609060101010101" pitchFamily="49" charset="-122"/>
              </a:rPr>
              <a:t>E</a:t>
            </a:r>
            <a:r>
              <a:rPr lang="zh-CN" altLang="en-US" sz="2800" b="0" i="0" dirty="0">
                <a:effectLst/>
                <a:latin typeface="黑体" panose="02010609060101010101" pitchFamily="49" charset="-122"/>
                <a:ea typeface="黑体" panose="02010609060101010101" pitchFamily="49" charset="-122"/>
              </a:rPr>
              <a:t>中，并修改</a:t>
            </a:r>
            <a:r>
              <a:rPr lang="en-US" altLang="zh-CN" sz="2800" b="0" i="0" dirty="0">
                <a:effectLst/>
                <a:latin typeface="黑体" panose="02010609060101010101" pitchFamily="49" charset="-122"/>
                <a:ea typeface="黑体" panose="02010609060101010101" pitchFamily="49" charset="-122"/>
              </a:rPr>
              <a:t>U</a:t>
            </a:r>
            <a:r>
              <a:rPr lang="zh-CN" altLang="en-US" sz="2800" b="0" i="0" dirty="0">
                <a:effectLst/>
                <a:latin typeface="黑体" panose="02010609060101010101" pitchFamily="49" charset="-122"/>
                <a:ea typeface="黑体" panose="02010609060101010101" pitchFamily="49" charset="-122"/>
              </a:rPr>
              <a:t>和</a:t>
            </a:r>
            <a:r>
              <a:rPr lang="en-US" altLang="zh-CN" sz="2800" b="0" i="0" dirty="0">
                <a:effectLst/>
                <a:latin typeface="黑体" panose="02010609060101010101" pitchFamily="49" charset="-122"/>
                <a:ea typeface="黑体" panose="02010609060101010101" pitchFamily="49" charset="-122"/>
              </a:rPr>
              <a:t>D</a:t>
            </a:r>
            <a:r>
              <a:rPr lang="zh-CN" altLang="en-US" sz="2800" b="0" i="0" dirty="0">
                <a:effectLst/>
                <a:latin typeface="黑体" panose="02010609060101010101" pitchFamily="49" charset="-122"/>
                <a:ea typeface="黑体" panose="02010609060101010101" pitchFamily="49" charset="-122"/>
              </a:rPr>
              <a:t>。</a:t>
            </a:r>
            <a:endParaRPr lang="en-US" altLang="zh-CN" sz="2800" b="0" i="0" dirty="0">
              <a:effectLst/>
              <a:latin typeface="黑体" panose="02010609060101010101" pitchFamily="49" charset="-122"/>
              <a:ea typeface="黑体" panose="02010609060101010101" pitchFamily="49" charset="-122"/>
            </a:endParaRPr>
          </a:p>
          <a:p>
            <a:pPr algn="l"/>
            <a:r>
              <a:rPr lang="zh-CN" altLang="en-US" sz="2800" b="0" i="0" dirty="0">
                <a:effectLst/>
                <a:latin typeface="黑体" panose="02010609060101010101" pitchFamily="49" charset="-122"/>
                <a:ea typeface="黑体" panose="02010609060101010101" pitchFamily="49" charset="-122"/>
              </a:rPr>
              <a:t>任何不包含在</a:t>
            </a:r>
            <a:r>
              <a:rPr lang="en-US" altLang="zh-CN" sz="2800" b="0" i="0" dirty="0">
                <a:effectLst/>
                <a:latin typeface="黑体" panose="02010609060101010101" pitchFamily="49" charset="-122"/>
                <a:ea typeface="黑体" panose="02010609060101010101" pitchFamily="49" charset="-122"/>
              </a:rPr>
              <a:t>E</a:t>
            </a:r>
            <a:r>
              <a:rPr lang="zh-CN" altLang="en-US" sz="2800" b="0" i="0" dirty="0">
                <a:effectLst/>
                <a:latin typeface="黑体" panose="02010609060101010101" pitchFamily="49" charset="-122"/>
                <a:ea typeface="黑体" panose="02010609060101010101" pitchFamily="49" charset="-122"/>
              </a:rPr>
              <a:t>中的成员目标文件都简单地被丢弃。</a:t>
            </a:r>
          </a:p>
        </p:txBody>
      </p:sp>
      <p:sp>
        <p:nvSpPr>
          <p:cNvPr id="4" name="灯片编号占位符 3">
            <a:extLst>
              <a:ext uri="{FF2B5EF4-FFF2-40B4-BE49-F238E27FC236}">
                <a16:creationId xmlns:a16="http://schemas.microsoft.com/office/drawing/2014/main" id="{1987499F-7E67-19FE-54B4-170762E5E03E}"/>
              </a:ext>
            </a:extLst>
          </p:cNvPr>
          <p:cNvSpPr>
            <a:spLocks noGrp="1"/>
          </p:cNvSpPr>
          <p:nvPr>
            <p:ph type="sldNum" sz="quarter" idx="12"/>
          </p:nvPr>
        </p:nvSpPr>
        <p:spPr/>
        <p:txBody>
          <a:bodyPr/>
          <a:lstStyle/>
          <a:p>
            <a:fld id="{A6E7DE2F-7BFE-4CD3-A5D4-FC76ADD7547F}" type="slidenum">
              <a:rPr lang="zh-CN" altLang="en-US" smtClean="0"/>
              <a:t>6</a:t>
            </a:fld>
            <a:endParaRPr lang="zh-CN" altLang="en-US"/>
          </a:p>
        </p:txBody>
      </p:sp>
    </p:spTree>
    <p:extLst>
      <p:ext uri="{BB962C8B-B14F-4D97-AF65-F5344CB8AC3E}">
        <p14:creationId xmlns:p14="http://schemas.microsoft.com/office/powerpoint/2010/main" val="2393647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0">
            <a:extLst>
              <a:ext uri="{FF2B5EF4-FFF2-40B4-BE49-F238E27FC236}">
                <a16:creationId xmlns:a16="http://schemas.microsoft.com/office/drawing/2014/main" id="{E4A82D88-EC1B-E149-B257-923DCA7D6ECC}"/>
              </a:ext>
            </a:extLst>
          </p:cNvPr>
          <p:cNvSpPr txBox="1">
            <a:spLocks noChangeArrowheads="1"/>
          </p:cNvSpPr>
          <p:nvPr/>
        </p:nvSpPr>
        <p:spPr bwMode="auto">
          <a:xfrm>
            <a:off x="447778" y="653763"/>
            <a:ext cx="5383161" cy="6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3600" b="1" dirty="0">
                <a:solidFill>
                  <a:srgbClr val="404040"/>
                </a:solidFill>
                <a:latin typeface="黑体" panose="02010609060101010101" pitchFamily="49" charset="-122"/>
                <a:ea typeface="黑体" panose="02010609060101010101" pitchFamily="49" charset="-122"/>
              </a:rPr>
              <a:t>静态库（</a:t>
            </a:r>
            <a:r>
              <a:rPr lang="en-US" altLang="zh-CN" sz="3600" b="1" dirty="0">
                <a:solidFill>
                  <a:srgbClr val="404040"/>
                </a:solidFill>
                <a:latin typeface="黑体" panose="02010609060101010101" pitchFamily="49" charset="-122"/>
                <a:ea typeface="黑体" panose="02010609060101010101" pitchFamily="49" charset="-122"/>
              </a:rPr>
              <a:t>static library</a:t>
            </a:r>
            <a:r>
              <a:rPr lang="zh-CN" altLang="en-US" sz="3600" b="1" dirty="0">
                <a:solidFill>
                  <a:srgbClr val="404040"/>
                </a:solidFill>
                <a:latin typeface="黑体" panose="02010609060101010101" pitchFamily="49" charset="-122"/>
                <a:ea typeface="黑体" panose="02010609060101010101" pitchFamily="49" charset="-122"/>
              </a:rPr>
              <a:t>）</a:t>
            </a:r>
          </a:p>
        </p:txBody>
      </p:sp>
      <p:sp>
        <p:nvSpPr>
          <p:cNvPr id="16" name="矩形 15">
            <a:extLst>
              <a:ext uri="{FF2B5EF4-FFF2-40B4-BE49-F238E27FC236}">
                <a16:creationId xmlns:a16="http://schemas.microsoft.com/office/drawing/2014/main" id="{4A5942DE-25C8-5C43-9AC9-32F0AF92A735}"/>
              </a:ext>
            </a:extLst>
          </p:cNvPr>
          <p:cNvSpPr/>
          <p:nvPr/>
        </p:nvSpPr>
        <p:spPr>
          <a:xfrm>
            <a:off x="3232597" y="5745791"/>
            <a:ext cx="8959403" cy="584787"/>
          </a:xfrm>
          <a:prstGeom prst="rect">
            <a:avLst/>
          </a:prstGeom>
          <a:gradFill flip="none" rotWithShape="1">
            <a:gsLst>
              <a:gs pos="0">
                <a:srgbClr val="A32026"/>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EB7DDFC-FBFA-D541-B322-82249AA0CB08}"/>
              </a:ext>
            </a:extLst>
          </p:cNvPr>
          <p:cNvSpPr txBox="1"/>
          <p:nvPr/>
        </p:nvSpPr>
        <p:spPr>
          <a:xfrm>
            <a:off x="1238612" y="5816206"/>
            <a:ext cx="4908187" cy="461665"/>
          </a:xfrm>
          <a:prstGeom prst="rect">
            <a:avLst/>
          </a:prstGeom>
          <a:noFill/>
        </p:spPr>
        <p:txBody>
          <a:bodyPr wrap="square" rtlCol="0">
            <a:spAutoFit/>
          </a:bodyPr>
          <a:lstStyle/>
          <a:p>
            <a:pPr algn="dist"/>
            <a:r>
              <a:rPr kumimoji="1" lang="en-US" altLang="zh-CN" sz="2400" dirty="0">
                <a:solidFill>
                  <a:srgbClr val="A32026"/>
                </a:solidFill>
                <a:latin typeface="+mj-lt"/>
              </a:rPr>
              <a:t>PEKING UNIVERSITY</a:t>
            </a:r>
            <a:endParaRPr kumimoji="1" lang="en" altLang="zh-CN" sz="2400" dirty="0">
              <a:solidFill>
                <a:srgbClr val="A32026"/>
              </a:solidFill>
              <a:latin typeface="+mj-lt"/>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124" y="241828"/>
            <a:ext cx="1547556" cy="456784"/>
          </a:xfrm>
          <a:prstGeom prst="rect">
            <a:avLst/>
          </a:prstGeom>
        </p:spPr>
      </p:pic>
      <p:sp>
        <p:nvSpPr>
          <p:cNvPr id="2" name="文本框 1">
            <a:extLst>
              <a:ext uri="{FF2B5EF4-FFF2-40B4-BE49-F238E27FC236}">
                <a16:creationId xmlns:a16="http://schemas.microsoft.com/office/drawing/2014/main" id="{CBD121A5-5484-AFB7-9B14-29297812443C}"/>
              </a:ext>
            </a:extLst>
          </p:cNvPr>
          <p:cNvSpPr txBox="1"/>
          <p:nvPr/>
        </p:nvSpPr>
        <p:spPr>
          <a:xfrm>
            <a:off x="393700" y="152400"/>
            <a:ext cx="3244799" cy="584775"/>
          </a:xfrm>
          <a:prstGeom prst="rect">
            <a:avLst/>
          </a:prstGeom>
          <a:noFill/>
        </p:spPr>
        <p:txBody>
          <a:bodyPr wrap="none" rtlCol="0">
            <a:spAutoFit/>
          </a:bodyPr>
          <a:lstStyle/>
          <a:p>
            <a:r>
              <a:rPr kumimoji="1" lang="en-US" altLang="zh-CN" sz="3200" dirty="0">
                <a:solidFill>
                  <a:srgbClr val="A32026"/>
                </a:solidFill>
                <a:latin typeface="Arial Black" panose="020B0A04020102020204" pitchFamily="34" charset="0"/>
              </a:rPr>
              <a:t>Linking II </a:t>
            </a:r>
            <a:r>
              <a:rPr kumimoji="1" lang="zh-CN" altLang="en-US" sz="3200" b="1" dirty="0">
                <a:solidFill>
                  <a:srgbClr val="A32026"/>
                </a:solidFill>
                <a:latin typeface="黑体" panose="02010609060101010101" pitchFamily="49" charset="-122"/>
                <a:ea typeface="黑体" panose="02010609060101010101" pitchFamily="49" charset="-122"/>
              </a:rPr>
              <a:t>回课</a:t>
            </a:r>
          </a:p>
        </p:txBody>
      </p:sp>
      <p:sp>
        <p:nvSpPr>
          <p:cNvPr id="3" name="文本框 2">
            <a:extLst>
              <a:ext uri="{FF2B5EF4-FFF2-40B4-BE49-F238E27FC236}">
                <a16:creationId xmlns:a16="http://schemas.microsoft.com/office/drawing/2014/main" id="{30AF9BCB-8B48-3780-A1D3-1EF4290B61CF}"/>
              </a:ext>
            </a:extLst>
          </p:cNvPr>
          <p:cNvSpPr txBox="1"/>
          <p:nvPr/>
        </p:nvSpPr>
        <p:spPr>
          <a:xfrm>
            <a:off x="393700" y="1587115"/>
            <a:ext cx="10510684" cy="523220"/>
          </a:xfrm>
          <a:prstGeom prst="rect">
            <a:avLst/>
          </a:prstGeom>
          <a:noFill/>
        </p:spPr>
        <p:txBody>
          <a:bodyPr wrap="square" rtlCol="0">
            <a:spAutoFit/>
          </a:bodyPr>
          <a:lstStyle/>
          <a:p>
            <a:pPr algn="l"/>
            <a:r>
              <a:rPr lang="zh-CN" altLang="en-US" sz="2800" b="0" i="0" dirty="0">
                <a:effectLst/>
                <a:latin typeface="黑体" panose="02010609060101010101" pitchFamily="49" charset="-122"/>
                <a:ea typeface="黑体" panose="02010609060101010101" pitchFamily="49" charset="-122"/>
              </a:rPr>
              <a:t>关于顺序：</a:t>
            </a:r>
          </a:p>
        </p:txBody>
      </p:sp>
      <p:pic>
        <p:nvPicPr>
          <p:cNvPr id="5" name="图片 4">
            <a:extLst>
              <a:ext uri="{FF2B5EF4-FFF2-40B4-BE49-F238E27FC236}">
                <a16:creationId xmlns:a16="http://schemas.microsoft.com/office/drawing/2014/main" id="{7764E3E5-B5E4-F56E-564C-ED571B1ED03E}"/>
              </a:ext>
            </a:extLst>
          </p:cNvPr>
          <p:cNvPicPr>
            <a:picLocks noChangeAspect="1"/>
          </p:cNvPicPr>
          <p:nvPr/>
        </p:nvPicPr>
        <p:blipFill>
          <a:blip r:embed="rId4"/>
          <a:stretch>
            <a:fillRect/>
          </a:stretch>
        </p:blipFill>
        <p:spPr>
          <a:xfrm>
            <a:off x="314631" y="2577663"/>
            <a:ext cx="6276975" cy="400050"/>
          </a:xfrm>
          <a:prstGeom prst="rect">
            <a:avLst/>
          </a:prstGeom>
        </p:spPr>
      </p:pic>
      <p:pic>
        <p:nvPicPr>
          <p:cNvPr id="7" name="图片 6">
            <a:extLst>
              <a:ext uri="{FF2B5EF4-FFF2-40B4-BE49-F238E27FC236}">
                <a16:creationId xmlns:a16="http://schemas.microsoft.com/office/drawing/2014/main" id="{1D15C37A-9B2E-7D12-8DD1-A00BE6F037B5}"/>
              </a:ext>
            </a:extLst>
          </p:cNvPr>
          <p:cNvPicPr>
            <a:picLocks noChangeAspect="1"/>
          </p:cNvPicPr>
          <p:nvPr/>
        </p:nvPicPr>
        <p:blipFill>
          <a:blip r:embed="rId5"/>
          <a:stretch>
            <a:fillRect/>
          </a:stretch>
        </p:blipFill>
        <p:spPr>
          <a:xfrm>
            <a:off x="314631" y="3829205"/>
            <a:ext cx="6391275" cy="533400"/>
          </a:xfrm>
          <a:prstGeom prst="rect">
            <a:avLst/>
          </a:prstGeom>
        </p:spPr>
      </p:pic>
      <p:sp>
        <p:nvSpPr>
          <p:cNvPr id="8" name="灯片编号占位符 7">
            <a:extLst>
              <a:ext uri="{FF2B5EF4-FFF2-40B4-BE49-F238E27FC236}">
                <a16:creationId xmlns:a16="http://schemas.microsoft.com/office/drawing/2014/main" id="{718DBE3B-2594-5432-11DE-9FCB7E3C63AE}"/>
              </a:ext>
            </a:extLst>
          </p:cNvPr>
          <p:cNvSpPr>
            <a:spLocks noGrp="1"/>
          </p:cNvSpPr>
          <p:nvPr>
            <p:ph type="sldNum" sz="quarter" idx="12"/>
          </p:nvPr>
        </p:nvSpPr>
        <p:spPr/>
        <p:txBody>
          <a:bodyPr/>
          <a:lstStyle/>
          <a:p>
            <a:fld id="{A6E7DE2F-7BFE-4CD3-A5D4-FC76ADD7547F}" type="slidenum">
              <a:rPr lang="zh-CN" altLang="en-US" smtClean="0"/>
              <a:t>7</a:t>
            </a:fld>
            <a:endParaRPr lang="zh-CN" altLang="en-US"/>
          </a:p>
        </p:txBody>
      </p:sp>
    </p:spTree>
    <p:extLst>
      <p:ext uri="{BB962C8B-B14F-4D97-AF65-F5344CB8AC3E}">
        <p14:creationId xmlns:p14="http://schemas.microsoft.com/office/powerpoint/2010/main" val="3471591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0">
            <a:extLst>
              <a:ext uri="{FF2B5EF4-FFF2-40B4-BE49-F238E27FC236}">
                <a16:creationId xmlns:a16="http://schemas.microsoft.com/office/drawing/2014/main" id="{E4A82D88-EC1B-E149-B257-923DCA7D6ECC}"/>
              </a:ext>
            </a:extLst>
          </p:cNvPr>
          <p:cNvSpPr txBox="1">
            <a:spLocks noChangeArrowheads="1"/>
          </p:cNvSpPr>
          <p:nvPr/>
        </p:nvSpPr>
        <p:spPr bwMode="auto">
          <a:xfrm>
            <a:off x="447778" y="653763"/>
            <a:ext cx="5383161" cy="6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3600" b="1" dirty="0">
                <a:solidFill>
                  <a:srgbClr val="404040"/>
                </a:solidFill>
                <a:latin typeface="黑体" panose="02010609060101010101" pitchFamily="49" charset="-122"/>
                <a:ea typeface="黑体" panose="02010609060101010101" pitchFamily="49" charset="-122"/>
              </a:rPr>
              <a:t>共享库（</a:t>
            </a:r>
            <a:r>
              <a:rPr lang="en-US" altLang="zh-CN" sz="3600" b="1" dirty="0">
                <a:solidFill>
                  <a:srgbClr val="404040"/>
                </a:solidFill>
                <a:latin typeface="黑体" panose="02010609060101010101" pitchFamily="49" charset="-122"/>
                <a:ea typeface="黑体" panose="02010609060101010101" pitchFamily="49" charset="-122"/>
              </a:rPr>
              <a:t>shared library</a:t>
            </a:r>
            <a:r>
              <a:rPr lang="zh-CN" altLang="en-US" sz="3600" b="1" dirty="0">
                <a:solidFill>
                  <a:srgbClr val="404040"/>
                </a:solidFill>
                <a:latin typeface="黑体" panose="02010609060101010101" pitchFamily="49" charset="-122"/>
                <a:ea typeface="黑体" panose="02010609060101010101" pitchFamily="49" charset="-122"/>
              </a:rPr>
              <a:t>）</a:t>
            </a:r>
          </a:p>
        </p:txBody>
      </p:sp>
      <p:sp>
        <p:nvSpPr>
          <p:cNvPr id="16" name="矩形 15">
            <a:extLst>
              <a:ext uri="{FF2B5EF4-FFF2-40B4-BE49-F238E27FC236}">
                <a16:creationId xmlns:a16="http://schemas.microsoft.com/office/drawing/2014/main" id="{4A5942DE-25C8-5C43-9AC9-32F0AF92A735}"/>
              </a:ext>
            </a:extLst>
          </p:cNvPr>
          <p:cNvSpPr/>
          <p:nvPr/>
        </p:nvSpPr>
        <p:spPr>
          <a:xfrm>
            <a:off x="3232597" y="5745791"/>
            <a:ext cx="8959403" cy="584787"/>
          </a:xfrm>
          <a:prstGeom prst="rect">
            <a:avLst/>
          </a:prstGeom>
          <a:gradFill flip="none" rotWithShape="1">
            <a:gsLst>
              <a:gs pos="0">
                <a:srgbClr val="A32026"/>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EB7DDFC-FBFA-D541-B322-82249AA0CB08}"/>
              </a:ext>
            </a:extLst>
          </p:cNvPr>
          <p:cNvSpPr txBox="1"/>
          <p:nvPr/>
        </p:nvSpPr>
        <p:spPr>
          <a:xfrm>
            <a:off x="1238612" y="5816206"/>
            <a:ext cx="4908187" cy="461665"/>
          </a:xfrm>
          <a:prstGeom prst="rect">
            <a:avLst/>
          </a:prstGeom>
          <a:noFill/>
        </p:spPr>
        <p:txBody>
          <a:bodyPr wrap="square" rtlCol="0">
            <a:spAutoFit/>
          </a:bodyPr>
          <a:lstStyle/>
          <a:p>
            <a:pPr algn="dist"/>
            <a:r>
              <a:rPr kumimoji="1" lang="en-US" altLang="zh-CN" sz="2400" dirty="0">
                <a:solidFill>
                  <a:srgbClr val="A32026"/>
                </a:solidFill>
                <a:latin typeface="+mj-lt"/>
              </a:rPr>
              <a:t>PEKING UNIVERSITY</a:t>
            </a:r>
            <a:endParaRPr kumimoji="1" lang="en" altLang="zh-CN" sz="2400" dirty="0">
              <a:solidFill>
                <a:srgbClr val="A32026"/>
              </a:solidFill>
              <a:latin typeface="+mj-lt"/>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124" y="241828"/>
            <a:ext cx="1547556" cy="456784"/>
          </a:xfrm>
          <a:prstGeom prst="rect">
            <a:avLst/>
          </a:prstGeom>
        </p:spPr>
      </p:pic>
      <p:sp>
        <p:nvSpPr>
          <p:cNvPr id="2" name="文本框 1">
            <a:extLst>
              <a:ext uri="{FF2B5EF4-FFF2-40B4-BE49-F238E27FC236}">
                <a16:creationId xmlns:a16="http://schemas.microsoft.com/office/drawing/2014/main" id="{CBD121A5-5484-AFB7-9B14-29297812443C}"/>
              </a:ext>
            </a:extLst>
          </p:cNvPr>
          <p:cNvSpPr txBox="1"/>
          <p:nvPr/>
        </p:nvSpPr>
        <p:spPr>
          <a:xfrm>
            <a:off x="393700" y="152400"/>
            <a:ext cx="3244799" cy="584775"/>
          </a:xfrm>
          <a:prstGeom prst="rect">
            <a:avLst/>
          </a:prstGeom>
          <a:noFill/>
        </p:spPr>
        <p:txBody>
          <a:bodyPr wrap="none" rtlCol="0">
            <a:spAutoFit/>
          </a:bodyPr>
          <a:lstStyle/>
          <a:p>
            <a:r>
              <a:rPr kumimoji="1" lang="en-US" altLang="zh-CN" sz="3200" dirty="0">
                <a:solidFill>
                  <a:srgbClr val="A32026"/>
                </a:solidFill>
                <a:latin typeface="Arial Black" panose="020B0A04020102020204" pitchFamily="34" charset="0"/>
              </a:rPr>
              <a:t>Linking II </a:t>
            </a:r>
            <a:r>
              <a:rPr kumimoji="1" lang="zh-CN" altLang="en-US" sz="3200" b="1" dirty="0">
                <a:solidFill>
                  <a:srgbClr val="A32026"/>
                </a:solidFill>
                <a:latin typeface="黑体" panose="02010609060101010101" pitchFamily="49" charset="-122"/>
                <a:ea typeface="黑体" panose="02010609060101010101" pitchFamily="49" charset="-122"/>
              </a:rPr>
              <a:t>回课</a:t>
            </a:r>
          </a:p>
        </p:txBody>
      </p:sp>
      <p:sp>
        <p:nvSpPr>
          <p:cNvPr id="3" name="文本框 2">
            <a:extLst>
              <a:ext uri="{FF2B5EF4-FFF2-40B4-BE49-F238E27FC236}">
                <a16:creationId xmlns:a16="http://schemas.microsoft.com/office/drawing/2014/main" id="{30AF9BCB-8B48-3780-A1D3-1EF4290B61CF}"/>
              </a:ext>
            </a:extLst>
          </p:cNvPr>
          <p:cNvSpPr txBox="1"/>
          <p:nvPr/>
        </p:nvSpPr>
        <p:spPr>
          <a:xfrm>
            <a:off x="447778" y="1706493"/>
            <a:ext cx="10510684" cy="3970318"/>
          </a:xfrm>
          <a:prstGeom prst="rect">
            <a:avLst/>
          </a:prstGeom>
          <a:noFill/>
        </p:spPr>
        <p:txBody>
          <a:bodyPr wrap="square" rtlCol="0">
            <a:spAutoFit/>
          </a:bodyPr>
          <a:lstStyle/>
          <a:p>
            <a:pPr algn="l"/>
            <a:r>
              <a:rPr lang="zh-CN" altLang="en-US" sz="2800" b="0" i="0" dirty="0">
                <a:effectLst/>
                <a:latin typeface="黑体" panose="02010609060101010101" pitchFamily="49" charset="-122"/>
                <a:ea typeface="黑体" panose="02010609060101010101" pitchFamily="49" charset="-122"/>
              </a:rPr>
              <a:t>静态库缺陷：</a:t>
            </a:r>
            <a:endParaRPr lang="en-US" altLang="zh-CN" sz="2800" b="0" i="0" dirty="0">
              <a:effectLst/>
              <a:latin typeface="黑体" panose="02010609060101010101" pitchFamily="49" charset="-122"/>
              <a:ea typeface="黑体" panose="02010609060101010101" pitchFamily="49" charset="-122"/>
            </a:endParaRPr>
          </a:p>
          <a:p>
            <a:pPr algn="l"/>
            <a:endParaRPr lang="en-US" altLang="zh-CN" sz="2800" b="0" i="0" dirty="0">
              <a:effectLst/>
              <a:latin typeface="黑体" panose="02010609060101010101" pitchFamily="49" charset="-122"/>
              <a:ea typeface="黑体" panose="02010609060101010101" pitchFamily="49" charset="-122"/>
            </a:endParaRPr>
          </a:p>
          <a:p>
            <a:pPr algn="l"/>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、需要定期维护和更新。需显式地将程序与更新后的库重新链接。</a:t>
            </a:r>
            <a:endParaRPr lang="en-US" altLang="zh-CN" sz="2800" dirty="0">
              <a:latin typeface="黑体" panose="02010609060101010101" pitchFamily="49" charset="-122"/>
              <a:ea typeface="黑体" panose="02010609060101010101" pitchFamily="49" charset="-122"/>
            </a:endParaRPr>
          </a:p>
          <a:p>
            <a:pPr algn="l"/>
            <a:endParaRPr lang="en-US" altLang="zh-CN" sz="2800" dirty="0">
              <a:latin typeface="黑体" panose="02010609060101010101" pitchFamily="49" charset="-122"/>
              <a:ea typeface="黑体" panose="02010609060101010101" pitchFamily="49" charset="-122"/>
            </a:endParaRPr>
          </a:p>
          <a:p>
            <a:pPr algn="l"/>
            <a:r>
              <a:rPr lang="en-US" altLang="zh-CN" sz="2800" b="0" i="0" dirty="0">
                <a:effectLst/>
                <a:latin typeface="黑体" panose="02010609060101010101" pitchFamily="49" charset="-122"/>
                <a:ea typeface="黑体" panose="02010609060101010101" pitchFamily="49" charset="-122"/>
              </a:rPr>
              <a:t>2</a:t>
            </a:r>
            <a:r>
              <a:rPr lang="zh-CN" altLang="en-US" sz="2800" b="0" i="0" dirty="0">
                <a:effectLst/>
                <a:latin typeface="黑体" panose="02010609060101010101" pitchFamily="49" charset="-122"/>
                <a:ea typeface="黑体" panose="02010609060101010101" pitchFamily="49" charset="-122"/>
              </a:rPr>
              <a:t>、几乎所有</a:t>
            </a:r>
            <a:r>
              <a:rPr lang="en-US" altLang="zh-CN" sz="2800" b="0" i="0" dirty="0">
                <a:effectLst/>
                <a:latin typeface="黑体" panose="02010609060101010101" pitchFamily="49" charset="-122"/>
                <a:ea typeface="黑体" panose="02010609060101010101" pitchFamily="49" charset="-122"/>
              </a:rPr>
              <a:t>C</a:t>
            </a:r>
            <a:r>
              <a:rPr lang="zh-CN" altLang="en-US" sz="2800" b="0" i="0" dirty="0">
                <a:effectLst/>
                <a:latin typeface="黑体" panose="02010609060101010101" pitchFamily="49" charset="-122"/>
                <a:ea typeface="黑体" panose="02010609060101010101" pitchFamily="49" charset="-122"/>
              </a:rPr>
              <a:t>程序都使用标准</a:t>
            </a:r>
            <a:r>
              <a:rPr lang="en-US" altLang="zh-CN" sz="2800" b="0" i="0" dirty="0">
                <a:effectLst/>
                <a:latin typeface="黑体" panose="02010609060101010101" pitchFamily="49" charset="-122"/>
                <a:ea typeface="黑体" panose="02010609060101010101" pitchFamily="49" charset="-122"/>
              </a:rPr>
              <a:t>I/O</a:t>
            </a:r>
            <a:r>
              <a:rPr lang="zh-CN" altLang="en-US" sz="2800" dirty="0">
                <a:latin typeface="黑体" panose="02010609060101010101" pitchFamily="49" charset="-122"/>
                <a:ea typeface="黑体" panose="02010609060101010101" pitchFamily="49" charset="-122"/>
              </a:rPr>
              <a:t>函数。</a:t>
            </a:r>
            <a:endParaRPr lang="en-US" altLang="zh-CN" sz="2800" dirty="0">
              <a:latin typeface="黑体" panose="02010609060101010101" pitchFamily="49" charset="-122"/>
              <a:ea typeface="黑体" panose="02010609060101010101" pitchFamily="49" charset="-122"/>
            </a:endParaRPr>
          </a:p>
          <a:p>
            <a:pPr algn="l"/>
            <a:r>
              <a:rPr lang="zh-CN" altLang="en-US" sz="2800" b="0" i="0" dirty="0">
                <a:effectLst/>
                <a:latin typeface="黑体" panose="02010609060101010101" pitchFamily="49" charset="-122"/>
                <a:ea typeface="黑体" panose="02010609060101010101" pitchFamily="49" charset="-122"/>
              </a:rPr>
              <a:t>如果一个系统运行上百个进程，</a:t>
            </a:r>
            <a:r>
              <a:rPr lang="en-US" altLang="zh-CN" sz="2800" b="0" i="0" dirty="0">
                <a:effectLst/>
                <a:latin typeface="黑体" panose="02010609060101010101" pitchFamily="49" charset="-122"/>
                <a:ea typeface="黑体" panose="02010609060101010101" pitchFamily="49" charset="-122"/>
              </a:rPr>
              <a:t>I</a:t>
            </a:r>
            <a:r>
              <a:rPr lang="en-US" altLang="zh-CN" sz="2800" dirty="0">
                <a:latin typeface="黑体" panose="02010609060101010101" pitchFamily="49" charset="-122"/>
                <a:ea typeface="黑体" panose="02010609060101010101" pitchFamily="49" charset="-122"/>
              </a:rPr>
              <a:t>/O</a:t>
            </a:r>
            <a:r>
              <a:rPr lang="zh-CN" altLang="en-US" sz="2800" dirty="0">
                <a:latin typeface="黑体" panose="02010609060101010101" pitchFamily="49" charset="-122"/>
                <a:ea typeface="黑体" panose="02010609060101010101" pitchFamily="49" charset="-122"/>
              </a:rPr>
              <a:t>函数的代码也会在内存中复制上百次。</a:t>
            </a:r>
            <a:endParaRPr lang="en-US" altLang="zh-CN" sz="2800" dirty="0">
              <a:latin typeface="黑体" panose="02010609060101010101" pitchFamily="49" charset="-122"/>
              <a:ea typeface="黑体" panose="02010609060101010101" pitchFamily="49" charset="-122"/>
            </a:endParaRPr>
          </a:p>
          <a:p>
            <a:pPr algn="l"/>
            <a:r>
              <a:rPr lang="zh-CN" altLang="en-US" sz="2800" b="0" i="0" dirty="0">
                <a:effectLst/>
                <a:latin typeface="黑体" panose="02010609060101010101" pitchFamily="49" charset="-122"/>
                <a:ea typeface="黑体" panose="02010609060101010101" pitchFamily="49" charset="-122"/>
              </a:rPr>
              <a:t>如果磁盘上存放着数千个可执行文件，</a:t>
            </a:r>
            <a:r>
              <a:rPr lang="en-US" altLang="zh-CN" sz="2800" b="0" i="0" dirty="0">
                <a:effectLst/>
                <a:latin typeface="黑体" panose="02010609060101010101" pitchFamily="49" charset="-122"/>
                <a:ea typeface="黑体" panose="02010609060101010101" pitchFamily="49" charset="-122"/>
              </a:rPr>
              <a:t> I</a:t>
            </a:r>
            <a:r>
              <a:rPr lang="en-US" altLang="zh-CN" sz="2800" dirty="0">
                <a:latin typeface="黑体" panose="02010609060101010101" pitchFamily="49" charset="-122"/>
                <a:ea typeface="黑体" panose="02010609060101010101" pitchFamily="49" charset="-122"/>
              </a:rPr>
              <a:t>/O</a:t>
            </a:r>
            <a:r>
              <a:rPr lang="zh-CN" altLang="en-US" sz="2800" dirty="0">
                <a:latin typeface="黑体" panose="02010609060101010101" pitchFamily="49" charset="-122"/>
                <a:ea typeface="黑体" panose="02010609060101010101" pitchFamily="49" charset="-122"/>
              </a:rPr>
              <a:t>函数的代码也会在磁盘空间中复制数千次。</a:t>
            </a:r>
            <a:endParaRPr lang="zh-CN" altLang="en-US" sz="2800" b="0" i="0" dirty="0">
              <a:effectLst/>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BEBFEF78-AB68-9B0C-3153-36CE3F156131}"/>
              </a:ext>
            </a:extLst>
          </p:cNvPr>
          <p:cNvSpPr>
            <a:spLocks noGrp="1"/>
          </p:cNvSpPr>
          <p:nvPr>
            <p:ph type="sldNum" sz="quarter" idx="12"/>
          </p:nvPr>
        </p:nvSpPr>
        <p:spPr/>
        <p:txBody>
          <a:bodyPr/>
          <a:lstStyle/>
          <a:p>
            <a:fld id="{A6E7DE2F-7BFE-4CD3-A5D4-FC76ADD7547F}" type="slidenum">
              <a:rPr lang="zh-CN" altLang="en-US" smtClean="0"/>
              <a:t>8</a:t>
            </a:fld>
            <a:endParaRPr lang="zh-CN" altLang="en-US"/>
          </a:p>
        </p:txBody>
      </p:sp>
    </p:spTree>
    <p:extLst>
      <p:ext uri="{BB962C8B-B14F-4D97-AF65-F5344CB8AC3E}">
        <p14:creationId xmlns:p14="http://schemas.microsoft.com/office/powerpoint/2010/main" val="2237732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0">
            <a:extLst>
              <a:ext uri="{FF2B5EF4-FFF2-40B4-BE49-F238E27FC236}">
                <a16:creationId xmlns:a16="http://schemas.microsoft.com/office/drawing/2014/main" id="{E4A82D88-EC1B-E149-B257-923DCA7D6ECC}"/>
              </a:ext>
            </a:extLst>
          </p:cNvPr>
          <p:cNvSpPr txBox="1">
            <a:spLocks noChangeArrowheads="1"/>
          </p:cNvSpPr>
          <p:nvPr/>
        </p:nvSpPr>
        <p:spPr bwMode="auto">
          <a:xfrm>
            <a:off x="447778" y="653763"/>
            <a:ext cx="5383161" cy="6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764" tIns="25882" rIns="51764" bIns="2588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pPr>
            <a:r>
              <a:rPr lang="zh-CN" altLang="en-US" sz="3600" b="1" dirty="0">
                <a:solidFill>
                  <a:srgbClr val="404040"/>
                </a:solidFill>
                <a:latin typeface="黑体" panose="02010609060101010101" pitchFamily="49" charset="-122"/>
                <a:ea typeface="黑体" panose="02010609060101010101" pitchFamily="49" charset="-122"/>
              </a:rPr>
              <a:t>共享库（</a:t>
            </a:r>
            <a:r>
              <a:rPr lang="en-US" altLang="zh-CN" sz="3600" b="1" dirty="0">
                <a:solidFill>
                  <a:srgbClr val="404040"/>
                </a:solidFill>
                <a:latin typeface="黑体" panose="02010609060101010101" pitchFamily="49" charset="-122"/>
                <a:ea typeface="黑体" panose="02010609060101010101" pitchFamily="49" charset="-122"/>
              </a:rPr>
              <a:t>shared library</a:t>
            </a:r>
            <a:r>
              <a:rPr lang="zh-CN" altLang="en-US" sz="3600" b="1" dirty="0">
                <a:solidFill>
                  <a:srgbClr val="404040"/>
                </a:solidFill>
                <a:latin typeface="黑体" panose="02010609060101010101" pitchFamily="49" charset="-122"/>
                <a:ea typeface="黑体" panose="02010609060101010101" pitchFamily="49" charset="-122"/>
              </a:rPr>
              <a:t>）</a:t>
            </a:r>
          </a:p>
        </p:txBody>
      </p:sp>
      <p:sp>
        <p:nvSpPr>
          <p:cNvPr id="16" name="矩形 15">
            <a:extLst>
              <a:ext uri="{FF2B5EF4-FFF2-40B4-BE49-F238E27FC236}">
                <a16:creationId xmlns:a16="http://schemas.microsoft.com/office/drawing/2014/main" id="{4A5942DE-25C8-5C43-9AC9-32F0AF92A735}"/>
              </a:ext>
            </a:extLst>
          </p:cNvPr>
          <p:cNvSpPr/>
          <p:nvPr/>
        </p:nvSpPr>
        <p:spPr>
          <a:xfrm>
            <a:off x="3232597" y="5745791"/>
            <a:ext cx="8959403" cy="584787"/>
          </a:xfrm>
          <a:prstGeom prst="rect">
            <a:avLst/>
          </a:prstGeom>
          <a:gradFill flip="none" rotWithShape="1">
            <a:gsLst>
              <a:gs pos="0">
                <a:srgbClr val="A32026"/>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EB7DDFC-FBFA-D541-B322-82249AA0CB08}"/>
              </a:ext>
            </a:extLst>
          </p:cNvPr>
          <p:cNvSpPr txBox="1"/>
          <p:nvPr/>
        </p:nvSpPr>
        <p:spPr>
          <a:xfrm>
            <a:off x="1238612" y="5816206"/>
            <a:ext cx="4908187" cy="461665"/>
          </a:xfrm>
          <a:prstGeom prst="rect">
            <a:avLst/>
          </a:prstGeom>
          <a:noFill/>
        </p:spPr>
        <p:txBody>
          <a:bodyPr wrap="square" rtlCol="0">
            <a:spAutoFit/>
          </a:bodyPr>
          <a:lstStyle/>
          <a:p>
            <a:pPr algn="dist"/>
            <a:r>
              <a:rPr kumimoji="1" lang="en-US" altLang="zh-CN" sz="2400" dirty="0">
                <a:solidFill>
                  <a:srgbClr val="A32026"/>
                </a:solidFill>
                <a:latin typeface="+mj-lt"/>
              </a:rPr>
              <a:t>PEKING UNIVERSITY</a:t>
            </a:r>
            <a:endParaRPr kumimoji="1" lang="en" altLang="zh-CN" sz="2400" dirty="0">
              <a:solidFill>
                <a:srgbClr val="A32026"/>
              </a:solidFill>
              <a:latin typeface="+mj-lt"/>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5124" y="241828"/>
            <a:ext cx="1547556" cy="456784"/>
          </a:xfrm>
          <a:prstGeom prst="rect">
            <a:avLst/>
          </a:prstGeom>
        </p:spPr>
      </p:pic>
      <p:sp>
        <p:nvSpPr>
          <p:cNvPr id="2" name="文本框 1">
            <a:extLst>
              <a:ext uri="{FF2B5EF4-FFF2-40B4-BE49-F238E27FC236}">
                <a16:creationId xmlns:a16="http://schemas.microsoft.com/office/drawing/2014/main" id="{CBD121A5-5484-AFB7-9B14-29297812443C}"/>
              </a:ext>
            </a:extLst>
          </p:cNvPr>
          <p:cNvSpPr txBox="1"/>
          <p:nvPr/>
        </p:nvSpPr>
        <p:spPr>
          <a:xfrm>
            <a:off x="393700" y="152400"/>
            <a:ext cx="3244799" cy="584775"/>
          </a:xfrm>
          <a:prstGeom prst="rect">
            <a:avLst/>
          </a:prstGeom>
          <a:noFill/>
        </p:spPr>
        <p:txBody>
          <a:bodyPr wrap="none" rtlCol="0">
            <a:spAutoFit/>
          </a:bodyPr>
          <a:lstStyle/>
          <a:p>
            <a:r>
              <a:rPr kumimoji="1" lang="en-US" altLang="zh-CN" sz="3200" dirty="0">
                <a:solidFill>
                  <a:srgbClr val="A32026"/>
                </a:solidFill>
                <a:latin typeface="Arial Black" panose="020B0A04020102020204" pitchFamily="34" charset="0"/>
              </a:rPr>
              <a:t>Linking II </a:t>
            </a:r>
            <a:r>
              <a:rPr kumimoji="1" lang="zh-CN" altLang="en-US" sz="3200" b="1" dirty="0">
                <a:solidFill>
                  <a:srgbClr val="A32026"/>
                </a:solidFill>
                <a:latin typeface="黑体" panose="02010609060101010101" pitchFamily="49" charset="-122"/>
                <a:ea typeface="黑体" panose="02010609060101010101" pitchFamily="49" charset="-122"/>
              </a:rPr>
              <a:t>回课</a:t>
            </a:r>
          </a:p>
        </p:txBody>
      </p:sp>
      <p:sp>
        <p:nvSpPr>
          <p:cNvPr id="3" name="文本框 2">
            <a:extLst>
              <a:ext uri="{FF2B5EF4-FFF2-40B4-BE49-F238E27FC236}">
                <a16:creationId xmlns:a16="http://schemas.microsoft.com/office/drawing/2014/main" id="{30AF9BCB-8B48-3780-A1D3-1EF4290B61CF}"/>
              </a:ext>
            </a:extLst>
          </p:cNvPr>
          <p:cNvSpPr txBox="1"/>
          <p:nvPr/>
        </p:nvSpPr>
        <p:spPr>
          <a:xfrm>
            <a:off x="447778" y="1706493"/>
            <a:ext cx="10510684" cy="3108543"/>
          </a:xfrm>
          <a:prstGeom prst="rect">
            <a:avLst/>
          </a:prstGeom>
          <a:noFill/>
        </p:spPr>
        <p:txBody>
          <a:bodyPr wrap="square" rtlCol="0">
            <a:spAutoFit/>
          </a:bodyPr>
          <a:lstStyle/>
          <a:p>
            <a:pPr algn="l"/>
            <a:r>
              <a:rPr lang="zh-CN" altLang="en-US" sz="2800" b="0" i="0" dirty="0">
                <a:effectLst/>
                <a:latin typeface="黑体" panose="02010609060101010101" pitchFamily="49" charset="-122"/>
                <a:ea typeface="黑体" panose="02010609060101010101" pitchFamily="49" charset="-122"/>
              </a:rPr>
              <a:t>共享库：（动态链接共享库）</a:t>
            </a:r>
            <a:endParaRPr lang="en-US" altLang="zh-CN" sz="2800" b="0" i="0" dirty="0">
              <a:effectLst/>
              <a:latin typeface="黑体" panose="02010609060101010101" pitchFamily="49" charset="-122"/>
              <a:ea typeface="黑体" panose="02010609060101010101" pitchFamily="49" charset="-122"/>
            </a:endParaRPr>
          </a:p>
          <a:p>
            <a:pPr algn="l"/>
            <a:endParaRPr lang="en-US" altLang="zh-CN" sz="2800" b="0" i="0" dirty="0">
              <a:effectLst/>
              <a:latin typeface="黑体" panose="02010609060101010101" pitchFamily="49" charset="-122"/>
              <a:ea typeface="黑体" panose="02010609060101010101" pitchFamily="49" charset="-122"/>
            </a:endParaRPr>
          </a:p>
          <a:p>
            <a:pPr algn="l"/>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、在加载后运行前、或运行时，再将共享库加载并与内存中程序链接。（这个过程称为动态链接）</a:t>
            </a:r>
            <a:endParaRPr lang="en-US" altLang="zh-CN" sz="2800" dirty="0">
              <a:latin typeface="黑体" panose="02010609060101010101" pitchFamily="49" charset="-122"/>
              <a:ea typeface="黑体" panose="02010609060101010101" pitchFamily="49" charset="-122"/>
            </a:endParaRPr>
          </a:p>
          <a:p>
            <a:pPr algn="l"/>
            <a:endParaRPr lang="en-US" altLang="zh-CN" sz="2800" dirty="0">
              <a:latin typeface="黑体" panose="02010609060101010101" pitchFamily="49" charset="-122"/>
              <a:ea typeface="黑体" panose="02010609060101010101" pitchFamily="49" charset="-122"/>
            </a:endParaRPr>
          </a:p>
          <a:p>
            <a:pPr algn="l"/>
            <a:r>
              <a:rPr lang="en-US" altLang="zh-CN" sz="2800" b="0" i="0" dirty="0">
                <a:effectLst/>
                <a:latin typeface="黑体" panose="02010609060101010101" pitchFamily="49" charset="-122"/>
                <a:ea typeface="黑体" panose="02010609060101010101" pitchFamily="49" charset="-122"/>
              </a:rPr>
              <a:t>2</a:t>
            </a:r>
            <a:r>
              <a:rPr lang="zh-CN" altLang="en-US" sz="2800" b="0" i="0" dirty="0">
                <a:effectLst/>
                <a:latin typeface="黑体" panose="02010609060101010101" pitchFamily="49" charset="-122"/>
                <a:ea typeface="黑体" panose="02010609060101010101" pitchFamily="49" charset="-122"/>
              </a:rPr>
              <a:t>、同时运行的不同进程可以共享一个共享库的</a:t>
            </a:r>
            <a:r>
              <a:rPr lang="en-US" altLang="zh-CN" sz="2800" b="0" i="0" dirty="0">
                <a:effectLst/>
                <a:latin typeface="黑体" panose="02010609060101010101" pitchFamily="49" charset="-122"/>
                <a:ea typeface="黑体" panose="02010609060101010101" pitchFamily="49" charset="-122"/>
              </a:rPr>
              <a:t>.text</a:t>
            </a:r>
            <a:r>
              <a:rPr lang="zh-CN" altLang="en-US" sz="2800" b="0" i="0" dirty="0">
                <a:effectLst/>
                <a:latin typeface="黑体" panose="02010609060101010101" pitchFamily="49" charset="-122"/>
                <a:ea typeface="黑体" panose="02010609060101010101" pitchFamily="49" charset="-122"/>
              </a:rPr>
              <a:t>节的一个副本。</a:t>
            </a:r>
            <a:endParaRPr lang="en-US" altLang="zh-CN" sz="2800" b="0" i="0" dirty="0">
              <a:effectLst/>
              <a:latin typeface="黑体" panose="02010609060101010101" pitchFamily="49" charset="-122"/>
              <a:ea typeface="黑体" panose="02010609060101010101" pitchFamily="49" charset="-122"/>
            </a:endParaRPr>
          </a:p>
          <a:p>
            <a:pPr algn="l"/>
            <a:r>
              <a:rPr lang="zh-CN" altLang="en-US" sz="2800" dirty="0">
                <a:latin typeface="黑体" panose="02010609060101010101" pitchFamily="49" charset="-122"/>
                <a:ea typeface="黑体" panose="02010609060101010101" pitchFamily="49" charset="-122"/>
              </a:rPr>
              <a:t>引用共享库的可执行目标文件共享这个</a:t>
            </a:r>
            <a:r>
              <a:rPr lang="en-US" altLang="zh-CN" sz="2800" dirty="0">
                <a:latin typeface="黑体" panose="02010609060101010101" pitchFamily="49" charset="-122"/>
                <a:ea typeface="黑体" panose="02010609060101010101" pitchFamily="49" charset="-122"/>
              </a:rPr>
              <a:t>.so</a:t>
            </a:r>
            <a:r>
              <a:rPr lang="zh-CN" altLang="en-US" sz="2800" dirty="0">
                <a:latin typeface="黑体" panose="02010609060101010101" pitchFamily="49" charset="-122"/>
                <a:ea typeface="黑体" panose="02010609060101010101" pitchFamily="49" charset="-122"/>
              </a:rPr>
              <a:t>文件的代码和数据。</a:t>
            </a:r>
            <a:endParaRPr lang="zh-CN" altLang="en-US" sz="2800" b="0" i="0" dirty="0">
              <a:effectLst/>
              <a:latin typeface="黑体" panose="02010609060101010101" pitchFamily="49" charset="-122"/>
              <a:ea typeface="黑体" panose="02010609060101010101" pitchFamily="49" charset="-122"/>
            </a:endParaRPr>
          </a:p>
        </p:txBody>
      </p:sp>
      <p:sp>
        <p:nvSpPr>
          <p:cNvPr id="6" name="灯片编号占位符 5">
            <a:extLst>
              <a:ext uri="{FF2B5EF4-FFF2-40B4-BE49-F238E27FC236}">
                <a16:creationId xmlns:a16="http://schemas.microsoft.com/office/drawing/2014/main" id="{669D403D-E154-7348-7FB7-3EAF0489BB2B}"/>
              </a:ext>
            </a:extLst>
          </p:cNvPr>
          <p:cNvSpPr>
            <a:spLocks noGrp="1"/>
          </p:cNvSpPr>
          <p:nvPr>
            <p:ph type="sldNum" sz="quarter" idx="12"/>
          </p:nvPr>
        </p:nvSpPr>
        <p:spPr/>
        <p:txBody>
          <a:bodyPr/>
          <a:lstStyle/>
          <a:p>
            <a:fld id="{A6E7DE2F-7BFE-4CD3-A5D4-FC76ADD7547F}" type="slidenum">
              <a:rPr lang="zh-CN" altLang="en-US" smtClean="0"/>
              <a:t>9</a:t>
            </a:fld>
            <a:endParaRPr lang="zh-CN" altLang="en-US"/>
          </a:p>
        </p:txBody>
      </p:sp>
    </p:spTree>
    <p:extLst>
      <p:ext uri="{BB962C8B-B14F-4D97-AF65-F5344CB8AC3E}">
        <p14:creationId xmlns:p14="http://schemas.microsoft.com/office/powerpoint/2010/main" val="125949434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1259</Words>
  <Application>Microsoft Office PowerPoint</Application>
  <PresentationFormat>宽屏</PresentationFormat>
  <Paragraphs>201</Paragraphs>
  <Slides>21</Slides>
  <Notes>21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等线</vt:lpstr>
      <vt:lpstr>等线 Light</vt:lpstr>
      <vt:lpstr>黑体</vt:lpstr>
      <vt:lpstr>Arial</vt:lpstr>
      <vt:lpstr>Arial Black</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 英皓</dc:creator>
  <cp:lastModifiedBy>徐 英皓</cp:lastModifiedBy>
  <cp:revision>41</cp:revision>
  <dcterms:created xsi:type="dcterms:W3CDTF">2022-11-08T10:54:06Z</dcterms:created>
  <dcterms:modified xsi:type="dcterms:W3CDTF">2022-11-09T10:49:22Z</dcterms:modified>
</cp:coreProperties>
</file>